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notesSlides/notesSlide1.xml" ContentType="application/vnd.openxmlformats-officedocument.presentationml.notesSlid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charts/chart3.xml" ContentType="application/vnd.openxmlformats-officedocument.drawingml.chart+xml"/>
  <Override PartName="/ppt/charts/style3.xml" ContentType="application/vnd.ms-office.chartstyle+xml"/>
  <Override PartName="/ppt/charts/colors3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charts/chart4.xml" ContentType="application/vnd.openxmlformats-officedocument.drawingml.chart+xml"/>
  <Override PartName="/ppt/charts/style4.xml" ContentType="application/vnd.ms-office.chartstyle+xml"/>
  <Override PartName="/ppt/charts/colors4.xml" ContentType="application/vnd.ms-office.chartcolorstyle+xml"/>
  <Override PartName="/ppt/charts/chart5.xml" ContentType="application/vnd.openxmlformats-officedocument.drawingml.chart+xml"/>
  <Override PartName="/ppt/charts/style5.xml" ContentType="application/vnd.ms-office.chartstyle+xml"/>
  <Override PartName="/ppt/charts/colors5.xml" ContentType="application/vnd.ms-office.chartcolorstyle+xml"/>
  <Override PartName="/ppt/charts/chart6.xml" ContentType="application/vnd.openxmlformats-officedocument.drawingml.chart+xml"/>
  <Override PartName="/ppt/charts/style6.xml" ContentType="application/vnd.ms-office.chartstyle+xml"/>
  <Override PartName="/ppt/charts/colors6.xml" ContentType="application/vnd.ms-office.chartcolorstyle+xml"/>
  <Override PartName="/ppt/charts/chart7.xml" ContentType="application/vnd.openxmlformats-officedocument.drawingml.chart+xml"/>
  <Override PartName="/ppt/charts/style7.xml" ContentType="application/vnd.ms-office.chartstyle+xml"/>
  <Override PartName="/ppt/charts/colors7.xml" ContentType="application/vnd.ms-office.chartcolorstyle+xml"/>
  <Override PartName="/ppt/charts/chart8.xml" ContentType="application/vnd.openxmlformats-officedocument.drawingml.chart+xml"/>
  <Override PartName="/ppt/charts/style8.xml" ContentType="application/vnd.ms-office.chartstyle+xml"/>
  <Override PartName="/ppt/charts/colors8.xml" ContentType="application/vnd.ms-office.chartcolorstyle+xml"/>
  <Override PartName="/ppt/charts/chart9.xml" ContentType="application/vnd.openxmlformats-officedocument.drawingml.chart+xml"/>
  <Override PartName="/ppt/charts/style9.xml" ContentType="application/vnd.ms-office.chartstyle+xml"/>
  <Override PartName="/ppt/charts/colors9.xml" ContentType="application/vnd.ms-office.chartcolorstyl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5"/>
  </p:notesMasterIdLst>
  <p:sldIdLst>
    <p:sldId id="267" r:id="rId2"/>
    <p:sldId id="269" r:id="rId3"/>
    <p:sldId id="371" r:id="rId4"/>
    <p:sldId id="375" r:id="rId5"/>
    <p:sldId id="383" r:id="rId6"/>
    <p:sldId id="384" r:id="rId7"/>
    <p:sldId id="385" r:id="rId8"/>
    <p:sldId id="393" r:id="rId9"/>
    <p:sldId id="416" r:id="rId10"/>
    <p:sldId id="373" r:id="rId11"/>
    <p:sldId id="414" r:id="rId12"/>
    <p:sldId id="415" r:id="rId13"/>
    <p:sldId id="412" r:id="rId14"/>
    <p:sldId id="402" r:id="rId15"/>
    <p:sldId id="407" r:id="rId16"/>
    <p:sldId id="403" r:id="rId17"/>
    <p:sldId id="404" r:id="rId18"/>
    <p:sldId id="374" r:id="rId19"/>
    <p:sldId id="417" r:id="rId20"/>
    <p:sldId id="418" r:id="rId21"/>
    <p:sldId id="420" r:id="rId22"/>
    <p:sldId id="419" r:id="rId23"/>
    <p:sldId id="395" r:id="rId24"/>
  </p:sldIdLst>
  <p:sldSz cx="9906000" cy="6858000" type="A4"/>
  <p:notesSz cx="6808788" cy="9940925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69D813F9-F28E-0C44-A346-DEC14CF922E5}">
          <p14:sldIdLst>
            <p14:sldId id="267"/>
            <p14:sldId id="269"/>
            <p14:sldId id="371"/>
            <p14:sldId id="375"/>
            <p14:sldId id="383"/>
            <p14:sldId id="384"/>
            <p14:sldId id="385"/>
            <p14:sldId id="393"/>
            <p14:sldId id="416"/>
            <p14:sldId id="373"/>
            <p14:sldId id="414"/>
            <p14:sldId id="415"/>
            <p14:sldId id="412"/>
            <p14:sldId id="402"/>
            <p14:sldId id="407"/>
            <p14:sldId id="403"/>
            <p14:sldId id="404"/>
            <p14:sldId id="374"/>
            <p14:sldId id="417"/>
            <p14:sldId id="418"/>
            <p14:sldId id="420"/>
            <p14:sldId id="419"/>
            <p14:sldId id="395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12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1D1D1"/>
    <a:srgbClr val="F1F1F1"/>
    <a:srgbClr val="4756A0"/>
    <a:srgbClr val="B1C1E4"/>
    <a:srgbClr val="B9B9B9"/>
    <a:srgbClr val="A6A6A6"/>
    <a:srgbClr val="595959"/>
    <a:srgbClr val="FBFBFB"/>
    <a:srgbClr val="FCFCFC"/>
    <a:srgbClr val="FEFEF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854"/>
    <p:restoredTop sz="94719"/>
  </p:normalViewPr>
  <p:slideViewPr>
    <p:cSldViewPr snapToGrid="0">
      <p:cViewPr varScale="1">
        <p:scale>
          <a:sx n="108" d="100"/>
          <a:sy n="108" d="100"/>
        </p:scale>
        <p:origin x="1434" y="114"/>
      </p:cViewPr>
      <p:guideLst>
        <p:guide orient="horz" pos="2160"/>
        <p:guide pos="312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_rels/chart3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2.xlsx"/><Relationship Id="rId2" Type="http://schemas.microsoft.com/office/2011/relationships/chartColorStyle" Target="colors3.xml"/><Relationship Id="rId1" Type="http://schemas.microsoft.com/office/2011/relationships/chartStyle" Target="style3.xml"/></Relationships>
</file>

<file path=ppt/charts/_rels/chart4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3.xlsx"/><Relationship Id="rId2" Type="http://schemas.microsoft.com/office/2011/relationships/chartColorStyle" Target="colors4.xml"/><Relationship Id="rId1" Type="http://schemas.microsoft.com/office/2011/relationships/chartStyle" Target="style4.xml"/></Relationships>
</file>

<file path=ppt/charts/_rels/chart5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4.xlsx"/><Relationship Id="rId2" Type="http://schemas.microsoft.com/office/2011/relationships/chartColorStyle" Target="colors5.xml"/><Relationship Id="rId1" Type="http://schemas.microsoft.com/office/2011/relationships/chartStyle" Target="style5.xml"/></Relationships>
</file>

<file path=ppt/charts/_rels/chart6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5.xlsx"/><Relationship Id="rId2" Type="http://schemas.microsoft.com/office/2011/relationships/chartColorStyle" Target="colors6.xml"/><Relationship Id="rId1" Type="http://schemas.microsoft.com/office/2011/relationships/chartStyle" Target="style6.xml"/></Relationships>
</file>

<file path=ppt/charts/_rels/chart7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6.xlsx"/><Relationship Id="rId2" Type="http://schemas.microsoft.com/office/2011/relationships/chartColorStyle" Target="colors7.xml"/><Relationship Id="rId1" Type="http://schemas.microsoft.com/office/2011/relationships/chartStyle" Target="style7.xml"/></Relationships>
</file>

<file path=ppt/charts/_rels/chart8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7.xlsx"/><Relationship Id="rId2" Type="http://schemas.microsoft.com/office/2011/relationships/chartColorStyle" Target="colors8.xml"/><Relationship Id="rId1" Type="http://schemas.microsoft.com/office/2011/relationships/chartStyle" Target="style8.xml"/></Relationships>
</file>

<file path=ppt/charts/_rels/chart9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8.xlsx"/><Relationship Id="rId2" Type="http://schemas.microsoft.com/office/2011/relationships/chartColorStyle" Target="colors9.xml"/><Relationship Id="rId1" Type="http://schemas.microsoft.com/office/2011/relationships/chartStyle" Target="style9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6850039391194496"/>
          <c:y val="9.0156754660335875E-2"/>
          <c:w val="0.26130368841143758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1C1E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D536-F044-9683-AF306EA15244}"/>
              </c:ext>
            </c:extLst>
          </c:dPt>
          <c:dPt>
            <c:idx val="1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D536-F044-9683-AF306EA15244}"/>
              </c:ext>
            </c:extLst>
          </c:dPt>
          <c:dPt>
            <c:idx val="2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D536-F044-9683-AF306EA15244}"/>
              </c:ext>
            </c:extLst>
          </c:dPt>
          <c:dPt>
            <c:idx val="3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D536-F044-9683-AF306EA15244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16,1%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D536-F044-9683-AF306EA15244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6,08%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D536-F044-9683-AF306EA15244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2,32%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D536-F044-9683-AF306EA15244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75,50%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D536-F044-9683-AF306EA1524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прочие</c:v>
                </c:pt>
                <c:pt idx="1">
                  <c:v>здравохранение, соц. услуги</c:v>
                </c:pt>
                <c:pt idx="2">
                  <c:v>обеспечение электрической энергией, газом и паром; конденсирование воздуха</c:v>
                </c:pt>
                <c:pt idx="3">
                  <c:v>обрабатывающее производство</c:v>
                </c:pt>
              </c:strCache>
            </c:strRef>
          </c:cat>
          <c:val>
            <c:numRef>
              <c:f>Лист1!$B$2:$B$5</c:f>
              <c:numCache>
                <c:formatCode>0.00%</c:formatCode>
                <c:ptCount val="4"/>
                <c:pt idx="0">
                  <c:v>3.9E-2</c:v>
                </c:pt>
                <c:pt idx="1">
                  <c:v>1.7999999999999999E-2</c:v>
                </c:pt>
                <c:pt idx="2">
                  <c:v>4.5999999999999999E-2</c:v>
                </c:pt>
                <c:pt idx="3">
                  <c:v>0.89700000000000002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D536-F044-9683-AF306EA15244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23453711"/>
        <c:axId val="1217394272"/>
      </c:barChart>
      <c:catAx>
        <c:axId val="9234537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17394272"/>
        <c:crosses val="autoZero"/>
        <c:auto val="1"/>
        <c:lblAlgn val="ctr"/>
        <c:lblOffset val="100"/>
        <c:noMultiLvlLbl val="0"/>
      </c:catAx>
      <c:valAx>
        <c:axId val="1217394272"/>
        <c:scaling>
          <c:orientation val="minMax"/>
        </c:scaling>
        <c:delete val="1"/>
        <c:axPos val="b"/>
        <c:numFmt formatCode="0.00%" sourceLinked="1"/>
        <c:majorTickMark val="none"/>
        <c:minorTickMark val="none"/>
        <c:tickLblPos val="nextTo"/>
        <c:crossAx val="923453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43120621387412206"/>
          <c:y val="9.0156754660335875E-2"/>
          <c:w val="0.41854047734500277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>
              <a:softEdge rad="0"/>
            </a:effectLst>
          </c:spPr>
          <c:invertIfNegative val="0"/>
          <c:dPt>
            <c:idx val="0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1-74CC-7149-9EE5-F5E81176CC68}"/>
              </c:ext>
            </c:extLst>
          </c:dPt>
          <c:dPt>
            <c:idx val="1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3-74CC-7149-9EE5-F5E81176CC68}"/>
              </c:ext>
            </c:extLst>
          </c:dPt>
          <c:dPt>
            <c:idx val="2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>
                <a:softEdge rad="0"/>
              </a:effectLst>
            </c:spPr>
            <c:extLst>
              <c:ext xmlns:c16="http://schemas.microsoft.com/office/drawing/2014/chart" uri="{C3380CC4-5D6E-409C-BE32-E72D297353CC}">
                <c16:uniqueId val="{00000005-74CC-7149-9EE5-F5E81176CC68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/>
                      <a:t>43802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74CC-7149-9EE5-F5E81176CC68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/>
                      <a:t>55320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74CC-7149-9EE5-F5E81176CC68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/>
                      <a:t>62851</a:t>
                    </a:r>
                    <a:endParaRPr lang="en-US" dirty="0"/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74CC-7149-9EE5-F5E81176CC68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Лист1!$A$2:$A$4</c:f>
              <c:strCache>
                <c:ptCount val="3"/>
                <c:pt idx="0">
                  <c:v>малый и микро бизнес</c:v>
                </c:pt>
                <c:pt idx="1">
                  <c:v>средний бизес</c:v>
                </c:pt>
                <c:pt idx="2">
                  <c:v>крубный бизес</c:v>
                </c:pt>
              </c:strCache>
            </c:strRef>
          </c:cat>
          <c:val>
            <c:numRef>
              <c:f>Лист1!$B$2:$B$4</c:f>
              <c:numCache>
                <c:formatCode>#\ ##0\ [$₽-419]</c:formatCode>
                <c:ptCount val="3"/>
                <c:pt idx="0">
                  <c:v>42487</c:v>
                </c:pt>
                <c:pt idx="1">
                  <c:v>54000</c:v>
                </c:pt>
                <c:pt idx="2">
                  <c:v>61850.5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74CC-7149-9EE5-F5E81176CC68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82"/>
        <c:axId val="923453711"/>
        <c:axId val="1217394272"/>
      </c:barChart>
      <c:catAx>
        <c:axId val="9234537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17394272"/>
        <c:crosses val="autoZero"/>
        <c:auto val="1"/>
        <c:lblAlgn val="ctr"/>
        <c:lblOffset val="100"/>
        <c:noMultiLvlLbl val="0"/>
      </c:catAx>
      <c:valAx>
        <c:axId val="1217394272"/>
        <c:scaling>
          <c:orientation val="minMax"/>
        </c:scaling>
        <c:delete val="1"/>
        <c:axPos val="b"/>
        <c:numFmt formatCode="#\ ##0\ [$₽-419]" sourceLinked="1"/>
        <c:majorTickMark val="none"/>
        <c:minorTickMark val="none"/>
        <c:tickLblPos val="nextTo"/>
        <c:crossAx val="923453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5"/>
          <c:y val="9.0156754660335875E-2"/>
          <c:w val="0.5"/>
          <c:h val="0.82922794890491158"/>
        </c:manualLayout>
      </c:layout>
      <c:barChart>
        <c:barDir val="bar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B1C1E4"/>
            </a:solidFill>
            <a:ln>
              <a:noFill/>
            </a:ln>
            <a:effectLst/>
          </c:spPr>
          <c:invertIfNegative val="0"/>
          <c:dPt>
            <c:idx val="0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6D2E-2D4B-B55A-631E22352E35}"/>
              </c:ext>
            </c:extLst>
          </c:dPt>
          <c:dPt>
            <c:idx val="1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6D2E-2D4B-B55A-631E22352E35}"/>
              </c:ext>
            </c:extLst>
          </c:dPt>
          <c:dPt>
            <c:idx val="2"/>
            <c:invertIfNegative val="0"/>
            <c:bubble3D val="0"/>
            <c:spPr>
              <a:solidFill>
                <a:srgbClr val="B1C1E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6D2E-2D4B-B55A-631E22352E35}"/>
              </c:ext>
            </c:extLst>
          </c:dPt>
          <c:dPt>
            <c:idx val="3"/>
            <c:invertIfNegative val="0"/>
            <c:bubble3D val="0"/>
            <c:spPr>
              <a:solidFill>
                <a:srgbClr val="4756A0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6D2E-2D4B-B55A-631E22352E35}"/>
              </c:ext>
            </c:extLst>
          </c:dPt>
          <c:dLbls>
            <c:dLbl>
              <c:idx val="0"/>
              <c:tx>
                <c:rich>
                  <a:bodyPr/>
                  <a:lstStyle/>
                  <a:p>
                    <a:r>
                      <a:rPr lang="en-US" dirty="0"/>
                      <a:t>63925,0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1-6D2E-2D4B-B55A-631E22352E35}"/>
                </c:ext>
              </c:extLst>
            </c:dLbl>
            <c:dLbl>
              <c:idx val="1"/>
              <c:tx>
                <c:rich>
                  <a:bodyPr/>
                  <a:lstStyle/>
                  <a:p>
                    <a:r>
                      <a:rPr lang="en-US" dirty="0"/>
                      <a:t>64958,3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3-6D2E-2D4B-B55A-631E22352E35}"/>
                </c:ext>
              </c:extLst>
            </c:dLbl>
            <c:dLbl>
              <c:idx val="2"/>
              <c:tx>
                <c:rich>
                  <a:bodyPr/>
                  <a:lstStyle/>
                  <a:p>
                    <a:r>
                      <a:rPr lang="en-US" dirty="0"/>
                      <a:t>54552,70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5-6D2E-2D4B-B55A-631E22352E35}"/>
                </c:ext>
              </c:extLst>
            </c:dLbl>
            <c:dLbl>
              <c:idx val="3"/>
              <c:layout>
                <c:manualLayout>
                  <c:x val="0"/>
                  <c:y val="0"/>
                </c:manualLayout>
              </c:layout>
              <c:tx>
                <c:rich>
                  <a:bodyPr/>
                  <a:lstStyle/>
                  <a:p>
                    <a:r>
                      <a:rPr lang="en-US" dirty="0"/>
                      <a:t>71202,7</a:t>
                    </a:r>
                  </a:p>
                </c:rich>
              </c:tx>
              <c:dLblPos val="outEnd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showDataLabelsRange val="0"/>
                </c:ext>
                <c:ext xmlns:c16="http://schemas.microsoft.com/office/drawing/2014/chart" uri="{C3380CC4-5D6E-409C-BE32-E72D297353CC}">
                  <c16:uniqueId val="{00000007-6D2E-2D4B-B55A-631E22352E35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clip" horzOverflow="clip" vert="horz" wrap="square" lIns="38100" tIns="19050" rIns="38100" bIns="1905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 Black" panose="020B0604020202020204" pitchFamily="34" charset="0"/>
                    <a:ea typeface="+mn-ea"/>
                    <a:cs typeface="Arial Black" panose="020B0604020202020204" pitchFamily="34" charset="0"/>
                  </a:defRPr>
                </a:pPr>
                <a:endParaRPr lang="ru-RU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wedgeRectCallout">
                    <a:avLst/>
                  </a:prstGeom>
                  <a:noFill/>
                  <a:ln>
                    <a:noFill/>
                  </a:ln>
                </c15:spPr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Лист1!$A$2:$A$5</c:f>
              <c:strCache>
                <c:ptCount val="4"/>
                <c:pt idx="0">
                  <c:v>сельское, лесное хозяйство, охота </c:v>
                </c:pt>
                <c:pt idx="1">
                  <c:v>ос. управление. соцобеспечение, безопасность</c:v>
                </c:pt>
                <c:pt idx="2">
                  <c:v>обеспечение электрической энергией, газом и паром</c:v>
                </c:pt>
                <c:pt idx="3">
                  <c:v>обрабатывающее производство</c:v>
                </c:pt>
              </c:strCache>
            </c:strRef>
          </c:cat>
          <c:val>
            <c:numRef>
              <c:f>Лист1!$B$2:$B$5</c:f>
              <c:numCache>
                <c:formatCode>#\ ##0\ [$₽-419]</c:formatCode>
                <c:ptCount val="4"/>
                <c:pt idx="0">
                  <c:v>61292</c:v>
                </c:pt>
                <c:pt idx="1">
                  <c:v>53840.1</c:v>
                </c:pt>
                <c:pt idx="2">
                  <c:v>53666.7</c:v>
                </c:pt>
                <c:pt idx="3">
                  <c:v>62409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8-6D2E-2D4B-B55A-631E22352E35}"/>
            </c:ext>
          </c:extLst>
        </c:ser>
        <c:dLbls>
          <c:dLblPos val="outEnd"/>
          <c:showLegendKey val="0"/>
          <c:showVal val="1"/>
          <c:showCatName val="0"/>
          <c:showSerName val="0"/>
          <c:showPercent val="0"/>
          <c:showBubbleSize val="0"/>
        </c:dLbls>
        <c:gapWidth val="113"/>
        <c:overlap val="-18"/>
        <c:axId val="923453711"/>
        <c:axId val="1217394272"/>
      </c:barChart>
      <c:catAx>
        <c:axId val="92345371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0" spcFirstLastPara="1" vertOverflow="ellipsis" wrap="square" anchor="ctr" anchorCtr="1"/>
          <a:lstStyle/>
          <a:p>
            <a:pPr algn="just">
              <a:defRPr sz="7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217394272"/>
        <c:crosses val="autoZero"/>
        <c:auto val="1"/>
        <c:lblAlgn val="ctr"/>
        <c:lblOffset val="100"/>
        <c:noMultiLvlLbl val="0"/>
      </c:catAx>
      <c:valAx>
        <c:axId val="1217394272"/>
        <c:scaling>
          <c:orientation val="minMax"/>
        </c:scaling>
        <c:delete val="1"/>
        <c:axPos val="b"/>
        <c:numFmt formatCode="#\ ##0\ [$₽-419]" sourceLinked="1"/>
        <c:majorTickMark val="none"/>
        <c:minorTickMark val="none"/>
        <c:tickLblPos val="nextTo"/>
        <c:crossAx val="923453711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0293673883382299E-2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DB0B-BB48-8F4E-2B18E56A5E8D}"/>
                </c:ext>
              </c:extLst>
            </c:dLbl>
            <c:dLbl>
              <c:idx val="1"/>
              <c:layout>
                <c:manualLayout>
                  <c:x val="5.119187704391383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DB0B-BB48-8F4E-2B18E56A5E8D}"/>
                </c:ext>
              </c:extLst>
            </c:dLbl>
            <c:dLbl>
              <c:idx val="2"/>
              <c:layout>
                <c:manualLayout>
                  <c:x val="0.12759870344568686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DB0B-BB48-8F4E-2B18E56A5E8D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ctr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не удовлетворительно</c:v>
                </c:pt>
                <c:pt idx="1">
                  <c:v>затрудняюсь ответить</c:v>
                </c:pt>
                <c:pt idx="2">
                  <c:v>удовлетворительно</c:v>
                </c:pt>
              </c:strCache>
              <c:extLst/>
            </c:strRef>
          </c:cat>
          <c:val>
            <c:numRef>
              <c:f>Лист1!$B$2:$B$6</c:f>
              <c:numCache>
                <c:formatCode>0%</c:formatCode>
                <c:ptCount val="3"/>
                <c:pt idx="0">
                  <c:v>0.13600000000000001</c:v>
                </c:pt>
                <c:pt idx="1">
                  <c:v>0.1973</c:v>
                </c:pt>
                <c:pt idx="2">
                  <c:v>0.66669999999999996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DB0B-BB48-8F4E-2B18E56A5E8D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3"/>
                <c:pt idx="0">
                  <c:v>не удовлетворительно</c:v>
                </c:pt>
                <c:pt idx="1">
                  <c:v>затрудняюсь ответить</c:v>
                </c:pt>
                <c:pt idx="2">
                  <c:v>удовлетворительно</c:v>
                </c:pt>
              </c:strCache>
              <c:extLst/>
            </c:strRef>
          </c:cat>
          <c:val>
            <c:numRef>
              <c:f>Лист1!$C$2:$C$6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DB0B-BB48-8F4E-2B18E56A5E8D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80968335"/>
        <c:axId val="1380947055"/>
      </c:barChart>
      <c:catAx>
        <c:axId val="1380968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80947055"/>
        <c:crosses val="autoZero"/>
        <c:auto val="1"/>
        <c:lblAlgn val="ctr"/>
        <c:lblOffset val="100"/>
        <c:noMultiLvlLbl val="0"/>
      </c:catAx>
      <c:valAx>
        <c:axId val="138094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8096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2087012077591124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E6B4-714B-88A1-E827ED00EAFC}"/>
                </c:ext>
              </c:extLst>
            </c:dLbl>
            <c:dLbl>
              <c:idx val="1"/>
              <c:layout>
                <c:manualLayout>
                  <c:x val="9.6466239775918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E6B4-714B-88A1-E827ED00EAFC}"/>
                </c:ext>
              </c:extLst>
            </c:dLbl>
            <c:dLbl>
              <c:idx val="2"/>
              <c:layout>
                <c:manualLayout>
                  <c:x val="0.1037846247139422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E6B4-714B-88A1-E827ED00EAF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не удовлетворительно</c:v>
                </c:pt>
                <c:pt idx="1">
                  <c:v>затрудняюсь ответить</c:v>
                </c:pt>
                <c:pt idx="2">
                  <c:v>удовлетворительно</c:v>
                </c:pt>
              </c:strCache>
              <c:extLst/>
            </c:strRef>
          </c:cat>
          <c:val>
            <c:numRef>
              <c:f>Лист1!$B$2:$B$6</c:f>
              <c:numCache>
                <c:formatCode>0%</c:formatCode>
                <c:ptCount val="3"/>
                <c:pt idx="0">
                  <c:v>0.35470000000000002</c:v>
                </c:pt>
                <c:pt idx="1">
                  <c:v>0.10929999999999999</c:v>
                </c:pt>
                <c:pt idx="2">
                  <c:v>0.53600000000000003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E6B4-714B-88A1-E827ED00EAF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3"/>
                <c:pt idx="0">
                  <c:v>не удовлетворительно</c:v>
                </c:pt>
                <c:pt idx="1">
                  <c:v>затрудняюсь ответить</c:v>
                </c:pt>
                <c:pt idx="2">
                  <c:v>удовлетворительно</c:v>
                </c:pt>
              </c:strCache>
              <c:extLst/>
            </c:strRef>
          </c:cat>
          <c:val>
            <c:numRef>
              <c:f>Лист1!$C$2:$C$6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E6B4-714B-88A1-E827ED00EAF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80968335"/>
        <c:axId val="1380947055"/>
      </c:barChart>
      <c:catAx>
        <c:axId val="1380968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80947055"/>
        <c:crosses val="autoZero"/>
        <c:auto val="1"/>
        <c:lblAlgn val="ctr"/>
        <c:lblOffset val="100"/>
        <c:noMultiLvlLbl val="0"/>
      </c:catAx>
      <c:valAx>
        <c:axId val="138094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8096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2087012077591124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05D-724B-B20F-F0C2DB9EBDDC}"/>
                </c:ext>
              </c:extLst>
            </c:dLbl>
            <c:dLbl>
              <c:idx val="1"/>
              <c:layout>
                <c:manualLayout>
                  <c:x val="9.64662397759184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05D-724B-B20F-F0C2DB9EBDDC}"/>
                </c:ext>
              </c:extLst>
            </c:dLbl>
            <c:dLbl>
              <c:idx val="2"/>
              <c:layout>
                <c:manualLayout>
                  <c:x val="0.10378462471394229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05D-724B-B20F-F0C2DB9EBDDC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не удовлетворительно</c:v>
                </c:pt>
                <c:pt idx="1">
                  <c:v>затрудняюсь ответить</c:v>
                </c:pt>
                <c:pt idx="2">
                  <c:v>удовлетворительно</c:v>
                </c:pt>
              </c:strCache>
              <c:extLst/>
            </c:strRef>
          </c:cat>
          <c:val>
            <c:numRef>
              <c:f>Лист1!$B$2:$B$6</c:f>
              <c:numCache>
                <c:formatCode>0%</c:formatCode>
                <c:ptCount val="3"/>
                <c:pt idx="0">
                  <c:v>6.4000000000000001E-2</c:v>
                </c:pt>
                <c:pt idx="1">
                  <c:v>0.26400000000000001</c:v>
                </c:pt>
                <c:pt idx="2">
                  <c:v>0.67200000000000004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205D-724B-B20F-F0C2DB9EBDDC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3"/>
                <c:pt idx="0">
                  <c:v>не удовлетворительно</c:v>
                </c:pt>
                <c:pt idx="1">
                  <c:v>затрудняюсь ответить</c:v>
                </c:pt>
                <c:pt idx="2">
                  <c:v>удовлетворительно</c:v>
                </c:pt>
              </c:strCache>
              <c:extLst/>
            </c:strRef>
          </c:cat>
          <c:val>
            <c:numRef>
              <c:f>Лист1!$C$2:$C$6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205D-724B-B20F-F0C2DB9EBDD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80968335"/>
        <c:axId val="1380947055"/>
      </c:barChart>
      <c:catAx>
        <c:axId val="1380968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80947055"/>
        <c:crosses val="autoZero"/>
        <c:auto val="1"/>
        <c:lblAlgn val="ctr"/>
        <c:lblOffset val="100"/>
        <c:noMultiLvlLbl val="0"/>
      </c:catAx>
      <c:valAx>
        <c:axId val="138094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8096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2438186267786112"/>
          <c:y val="1.00939395085976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0.10836876719053429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FA7E-5846-BE71-A5093F4F9B4F}"/>
                </c:ext>
              </c:extLst>
            </c:dLbl>
            <c:dLbl>
              <c:idx val="1"/>
              <c:layout>
                <c:manualLayout>
                  <c:x val="8.0937547375488195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FA7E-5846-BE71-A5093F4F9B4F}"/>
                </c:ext>
              </c:extLst>
            </c:dLbl>
            <c:dLbl>
              <c:idx val="2"/>
              <c:layout>
                <c:manualLayout>
                  <c:x val="0.14982529724734878"/>
                  <c:y val="-2.1842397641709019E-2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>
                    <c:manualLayout>
                      <c:w val="6.4738559496394038E-2"/>
                      <c:h val="0.10838988851777831"/>
                    </c:manualLayout>
                  </c15:layout>
                </c:ext>
                <c:ext xmlns:c16="http://schemas.microsoft.com/office/drawing/2014/chart" uri="{C3380CC4-5D6E-409C-BE32-E72D297353CC}">
                  <c16:uniqueId val="{00000002-FA7E-5846-BE71-A5093F4F9B4F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не удовлетворительно</c:v>
                </c:pt>
                <c:pt idx="1">
                  <c:v>затрудняюсь ответить</c:v>
                </c:pt>
                <c:pt idx="2">
                  <c:v>удовлетворительно</c:v>
                </c:pt>
              </c:strCache>
              <c:extLst/>
            </c:strRef>
          </c:cat>
          <c:val>
            <c:numRef>
              <c:f>Лист1!$B$2:$B$6</c:f>
              <c:numCache>
                <c:formatCode>0%</c:formatCode>
                <c:ptCount val="3"/>
                <c:pt idx="0">
                  <c:v>0.21870000000000001</c:v>
                </c:pt>
                <c:pt idx="1">
                  <c:v>0.20269999999999999</c:v>
                </c:pt>
                <c:pt idx="2">
                  <c:v>0.57869999999999999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FA7E-5846-BE71-A5093F4F9B4F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3"/>
                <c:pt idx="0">
                  <c:v>не удовлетворительно</c:v>
                </c:pt>
                <c:pt idx="1">
                  <c:v>затрудняюсь ответить</c:v>
                </c:pt>
                <c:pt idx="2">
                  <c:v>удовлетворительно</c:v>
                </c:pt>
              </c:strCache>
              <c:extLst/>
            </c:strRef>
          </c:cat>
          <c:val>
            <c:numRef>
              <c:f>Лист1!$C$2:$C$6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FA7E-5846-BE71-A5093F4F9B4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80968335"/>
        <c:axId val="1380947055"/>
      </c:barChart>
      <c:catAx>
        <c:axId val="1380968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80947055"/>
        <c:crosses val="autoZero"/>
        <c:auto val="1"/>
        <c:lblAlgn val="ctr"/>
        <c:lblOffset val="100"/>
        <c:noMultiLvlLbl val="0"/>
      </c:catAx>
      <c:valAx>
        <c:axId val="138094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8096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8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7.0444553533399262E-2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3212-634C-A62A-12AA39319824}"/>
                </c:ext>
              </c:extLst>
            </c:dLbl>
            <c:dLbl>
              <c:idx val="1"/>
              <c:layout>
                <c:manualLayout>
                  <c:x val="4.6040672533406442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3212-634C-A62A-12AA39319824}"/>
                </c:ext>
              </c:extLst>
            </c:dLbl>
            <c:dLbl>
              <c:idx val="2"/>
              <c:layout>
                <c:manualLayout>
                  <c:x val="0.12212119462031028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3212-634C-A62A-12AA39319824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не удовлетворительно</c:v>
                </c:pt>
                <c:pt idx="1">
                  <c:v>затрудняюсь ответить</c:v>
                </c:pt>
                <c:pt idx="2">
                  <c:v>удовлетворительно</c:v>
                </c:pt>
              </c:strCache>
              <c:extLst/>
            </c:strRef>
          </c:cat>
          <c:val>
            <c:numRef>
              <c:f>Лист1!$B$2:$B$6</c:f>
              <c:numCache>
                <c:formatCode>0%</c:formatCode>
                <c:ptCount val="3"/>
                <c:pt idx="0">
                  <c:v>0.14929999999999999</c:v>
                </c:pt>
                <c:pt idx="1">
                  <c:v>0.1067</c:v>
                </c:pt>
                <c:pt idx="2">
                  <c:v>0.74399999999999999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3212-634C-A62A-12AA3931982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3"/>
                <c:pt idx="0">
                  <c:v>не удовлетворительно</c:v>
                </c:pt>
                <c:pt idx="1">
                  <c:v>затрудняюсь ответить</c:v>
                </c:pt>
                <c:pt idx="2">
                  <c:v>удовлетворительно</c:v>
                </c:pt>
              </c:strCache>
              <c:extLst/>
            </c:strRef>
          </c:cat>
          <c:val>
            <c:numRef>
              <c:f>Лист1!$C$2:$C$6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3212-634C-A62A-12AA393198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80968335"/>
        <c:axId val="1380947055"/>
      </c:barChart>
      <c:catAx>
        <c:axId val="1380968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80947055"/>
        <c:crosses val="autoZero"/>
        <c:auto val="1"/>
        <c:lblAlgn val="ctr"/>
        <c:lblOffset val="100"/>
        <c:noMultiLvlLbl val="0"/>
      </c:catAx>
      <c:valAx>
        <c:axId val="138094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8096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9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0.31521345193441841"/>
          <c:y val="1.0093565194484445E-2"/>
          <c:w val="0.6610892722345918"/>
          <c:h val="0.96747460775212668"/>
        </c:manualLayout>
      </c:layout>
      <c:barChart>
        <c:barDir val="bar"/>
        <c:grouping val="percent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Ряд 1</c:v>
                </c:pt>
              </c:strCache>
            </c:strRef>
          </c:tx>
          <c:spPr>
            <a:solidFill>
              <a:srgbClr val="4756A0"/>
            </a:solidFill>
            <a:ln>
              <a:noFill/>
            </a:ln>
            <a:effectLst/>
          </c:spPr>
          <c:invertIfNegative val="0"/>
          <c:dLbls>
            <c:dLbl>
              <c:idx val="0"/>
              <c:layout>
                <c:manualLayout>
                  <c:x val="8.4196980963175252E-2"/>
                  <c:y val="-1.0010983271383605E-16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0-2DE7-8647-B230-7DCE5B9EB0F1}"/>
                </c:ext>
              </c:extLst>
            </c:dLbl>
            <c:dLbl>
              <c:idx val="1"/>
              <c:layout>
                <c:manualLayout>
                  <c:x val="8.271381234614246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1-2DE7-8647-B230-7DCE5B9EB0F1}"/>
                </c:ext>
              </c:extLst>
            </c:dLbl>
            <c:dLbl>
              <c:idx val="2"/>
              <c:layout>
                <c:manualLayout>
                  <c:x val="9.4616339760758297E-2"/>
                  <c:y val="0"/>
                </c:manualLayout>
              </c:layout>
              <c:dLblPos val="ctr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/>
                <c:ext xmlns:c16="http://schemas.microsoft.com/office/drawing/2014/chart" uri="{C3380CC4-5D6E-409C-BE32-E72D297353CC}">
                  <c16:uniqueId val="{00000002-2DE7-8647-B230-7DCE5B9EB0F1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horzOverflow="clip" vert="horz" wrap="square" lIns="0" tIns="0" rIns="0" bIns="0" anchor="ctr" anchorCtr="1">
                <a:spAutoFit/>
              </a:bodyPr>
              <a:lstStyle/>
              <a:p>
                <a:pPr>
                  <a:defRPr sz="600" b="1" i="0" u="none" strike="noStrike" kern="1200" baseline="0">
                    <a:solidFill>
                      <a:srgbClr val="4756A0"/>
                    </a:solidFill>
                    <a:latin typeface="Arial" panose="020B0604020202020204" pitchFamily="34" charset="0"/>
                    <a:ea typeface="+mn-ea"/>
                    <a:cs typeface="Arial" panose="020B0604020202020204" pitchFamily="34" charset="0"/>
                  </a:defRPr>
                </a:pPr>
                <a:endParaRPr lang="ru-RU"/>
              </a:p>
            </c:txPr>
            <c:dLblPos val="inBase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pPr xmlns:c15="http://schemas.microsoft.com/office/drawing/2012/chart">
                  <a:prstGeom prst="rect">
                    <a:avLst/>
                  </a:prstGeom>
                  <a:noFill/>
                  <a:ln>
                    <a:noFill/>
                  </a:ln>
                </c15:spPr>
                <c15:showLeaderLines val="0"/>
              </c:ext>
            </c:extLst>
          </c:dLbls>
          <c:cat>
            <c:strRef>
              <c:f>Лист1!$A$2:$A$6</c:f>
              <c:strCache>
                <c:ptCount val="3"/>
                <c:pt idx="0">
                  <c:v>не удовлетворительно</c:v>
                </c:pt>
                <c:pt idx="1">
                  <c:v>затрудняюсь ответить</c:v>
                </c:pt>
                <c:pt idx="2">
                  <c:v>удовлетворительно</c:v>
                </c:pt>
              </c:strCache>
              <c:extLst/>
            </c:strRef>
          </c:cat>
          <c:val>
            <c:numRef>
              <c:f>Лист1!$B$2:$B$6</c:f>
              <c:numCache>
                <c:formatCode>0%</c:formatCode>
                <c:ptCount val="3"/>
                <c:pt idx="0">
                  <c:v>0.152</c:v>
                </c:pt>
                <c:pt idx="1">
                  <c:v>0.16270000000000001</c:v>
                </c:pt>
                <c:pt idx="2">
                  <c:v>0.68530000000000002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5-2DE7-8647-B230-7DCE5B9EB0F1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Ряд 2</c:v>
                </c:pt>
              </c:strCache>
            </c:strRef>
          </c:tx>
          <c:spPr>
            <a:solidFill>
              <a:srgbClr val="F1F1F1"/>
            </a:solidFill>
            <a:ln>
              <a:noFill/>
            </a:ln>
            <a:effectLst/>
          </c:spPr>
          <c:invertIfNegative val="0"/>
          <c:cat>
            <c:strRef>
              <c:f>Лист1!$A$2:$A$6</c:f>
              <c:strCache>
                <c:ptCount val="3"/>
                <c:pt idx="0">
                  <c:v>не удовлетворительно</c:v>
                </c:pt>
                <c:pt idx="1">
                  <c:v>затрудняюсь ответить</c:v>
                </c:pt>
                <c:pt idx="2">
                  <c:v>удовлетворительно</c:v>
                </c:pt>
              </c:strCache>
              <c:extLst/>
            </c:strRef>
          </c:cat>
          <c:val>
            <c:numRef>
              <c:f>Лист1!$C$2:$C$6</c:f>
              <c:numCache>
                <c:formatCode>0%</c:formatCode>
                <c:ptCount val="3"/>
                <c:pt idx="0">
                  <c:v>1</c:v>
                </c:pt>
                <c:pt idx="1">
                  <c:v>1</c:v>
                </c:pt>
                <c:pt idx="2">
                  <c:v>1</c:v>
                </c:pt>
              </c:numCache>
              <c:extLst/>
            </c:numRef>
          </c:val>
          <c:extLst>
            <c:ext xmlns:c16="http://schemas.microsoft.com/office/drawing/2014/chart" uri="{C3380CC4-5D6E-409C-BE32-E72D297353CC}">
              <c16:uniqueId val="{00000006-2DE7-8647-B230-7DCE5B9EB0F1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50"/>
        <c:overlap val="100"/>
        <c:axId val="1380968335"/>
        <c:axId val="1380947055"/>
      </c:barChart>
      <c:catAx>
        <c:axId val="1380968335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noFill/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600" b="1" i="0" u="none" strike="noStrike" kern="1200" baseline="0">
                <a:solidFill>
                  <a:srgbClr val="4756A0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pPr>
            <a:endParaRPr lang="ru-RU"/>
          </a:p>
        </c:txPr>
        <c:crossAx val="1380947055"/>
        <c:crosses val="autoZero"/>
        <c:auto val="1"/>
        <c:lblAlgn val="ctr"/>
        <c:lblOffset val="100"/>
        <c:noMultiLvlLbl val="0"/>
      </c:catAx>
      <c:valAx>
        <c:axId val="1380947055"/>
        <c:scaling>
          <c:orientation val="minMax"/>
        </c:scaling>
        <c:delete val="1"/>
        <c:axPos val="b"/>
        <c:numFmt formatCode="0%" sourceLinked="1"/>
        <c:majorTickMark val="none"/>
        <c:minorTickMark val="none"/>
        <c:tickLblPos val="nextTo"/>
        <c:crossAx val="1380968335"/>
        <c:crosses val="autoZero"/>
        <c:crossBetween val="between"/>
      </c:valAx>
      <c:spPr>
        <a:noFill/>
        <a:ln>
          <a:noFill/>
        </a:ln>
        <a:effectLst/>
      </c:spPr>
    </c:plotArea>
    <c:plotVisOnly val="1"/>
    <c:dispBlanksAs val="gap"/>
    <c:showDLblsOverMax val="0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3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4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5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6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7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8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9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3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4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5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6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7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8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9.xml><?xml version="1.0" encoding="utf-8"?>
<cs:chartStyle xmlns:cs="http://schemas.microsoft.com/office/drawing/2012/chartStyle" xmlns:a="http://schemas.openxmlformats.org/drawingml/2006/main" id="216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ID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6737" y="0"/>
            <a:ext cx="2950475" cy="49877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9DB37D7-8989-964D-A8C1-BF06A633812A}" type="datetimeFigureOut">
              <a:rPr lang="ru-ID" smtClean="0"/>
              <a:t>06/09/2026</a:t>
            </a:fld>
            <a:endParaRPr lang="ru-ID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82663" y="1243013"/>
            <a:ext cx="4843462" cy="33543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ID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0879" y="4784070"/>
            <a:ext cx="5447030" cy="3914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ru-ID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ID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6737" y="9442154"/>
            <a:ext cx="2950475" cy="49877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5D20CD8-132A-1A42-9C3F-9E9662FD4B9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3106990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5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21183451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5B31559-EADC-79EB-7F8B-04D5738274A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9AC4695-8094-06C7-FE0F-93C5DEBC1D6C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105C56B6-71B7-84DB-5AF2-66510E68B55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CDA50FF-5113-9FAF-68FB-99BD561CEB6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17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2234623528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F27FAE6-4316-E3A2-BDFC-81C4C1DAB51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2A6685AB-EEDB-0499-98A4-DBA72563C2E8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723D2F0F-091D-0A5C-51EB-4B1F5B9DA3A0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A8866D32-EE81-3EA2-6C48-3B0E22A4994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19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56206667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20F7F9D7-69DD-4EB2-972F-98B824971114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AB7D7F1A-BE5B-66EE-342D-3538B66086E5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4178875-FF37-EE86-DAD7-380DFAB7B5EA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5B63DEEC-3F28-764A-E6C2-61F16D030F6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23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5357729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6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25378697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7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21828454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10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9606063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757DA93-4D9C-77CF-5054-BF0A682ECA9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494490F-0AFD-4883-F4B8-600A1C52842B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635C33F-0DE6-2577-5E76-38F880651CF4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7B64622D-47AF-7FD3-B699-477337452E85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12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213215567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0387960-28E4-7815-99D9-313CF635A5C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3DA2913B-9A35-EB12-F0F4-6B10F339C41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69A7AF89-1190-B616-3F7D-22A702493533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B41CCF27-DA1B-E069-F741-60B8BE110860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13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64438464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16BCC1B-C639-1BB8-956F-A6C62B6E82E9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DF1485FD-BE14-D346-9FB3-2D5150BEABE6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B5966B83-3494-8F01-AF2D-1BEBA2A72379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CF3A82F7-7F86-790C-AC05-42214FC78951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14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01011477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B3D705B-9ADB-9A05-9905-BB30C3ADA2B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81093B7A-B1E7-CA62-6D05-363994A102B9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C9B49D30-C630-94DC-8109-EE9CAFA25C4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183E5A0A-E621-49DB-94A4-9AE29842E8F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15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8379166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71FBC2B-3D3B-A620-2B50-897CB7596DBF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>
            <a:extLst>
              <a:ext uri="{FF2B5EF4-FFF2-40B4-BE49-F238E27FC236}">
                <a16:creationId xmlns:a16="http://schemas.microsoft.com/office/drawing/2014/main" id="{BC66017F-911B-DACE-F3DA-90E1F118D334}"/>
              </a:ext>
            </a:extLst>
          </p:cNvPr>
          <p:cNvSpPr>
            <a:spLocks noGrp="1" noRot="1" noChangeAspect="1"/>
          </p:cNvSpPr>
          <p:nvPr>
            <p:ph type="sldImg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Заметки 2">
            <a:extLst>
              <a:ext uri="{FF2B5EF4-FFF2-40B4-BE49-F238E27FC236}">
                <a16:creationId xmlns:a16="http://schemas.microsoft.com/office/drawing/2014/main" id="{5B64317A-118B-3084-C73D-A03300587CCF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ID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30535602-0E5A-E078-5840-1ABA122566FE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45D20CD8-132A-1A42-9C3F-9E9662FD4B9F}" type="slidenum">
              <a:rPr lang="ru-ID" smtClean="0"/>
              <a:t>16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85668655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42950" y="1122363"/>
            <a:ext cx="84201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238250" y="3602038"/>
            <a:ext cx="74295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708016-56EC-0A43-ADB2-8D6B320CC239}" type="datetime1">
              <a:rPr lang="ru-RU" smtClean="0"/>
              <a:t>09.06.2026</a:t>
            </a:fld>
            <a:endParaRPr lang="ru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5626449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AC25D4-5D07-C84F-8F5B-C0FCE56BAA04}" type="datetime1">
              <a:rPr lang="ru-RU" smtClean="0"/>
              <a:t>09.06.2026</a:t>
            </a:fld>
            <a:endParaRPr lang="ru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80939300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088982" y="365125"/>
            <a:ext cx="2135981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1038" y="365125"/>
            <a:ext cx="6284119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F025FE6-9F58-E04A-AF5D-E0D3CED08D0B}" type="datetime1">
              <a:rPr lang="ru-RU" smtClean="0"/>
              <a:t>09.06.2026</a:t>
            </a:fld>
            <a:endParaRPr lang="ru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55683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193C6A-949B-8546-BF85-B80F61ADB7C8}" type="datetime1">
              <a:rPr lang="ru-RU" smtClean="0"/>
              <a:t>09.06.2026</a:t>
            </a:fld>
            <a:endParaRPr lang="ru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0992262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5879" y="1709740"/>
            <a:ext cx="8543925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879" y="4589465"/>
            <a:ext cx="8543925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EB1187-46BE-9D44-A2D2-7AB336D6874D}" type="datetime1">
              <a:rPr lang="ru-RU" smtClean="0"/>
              <a:t>09.06.2026</a:t>
            </a:fld>
            <a:endParaRPr lang="ru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8436860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1038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14913" y="1825625"/>
            <a:ext cx="421005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0DED714-477C-8E4F-80B2-8100E37C6C45}" type="datetime1">
              <a:rPr lang="ru-RU" smtClean="0"/>
              <a:t>09.06.2026</a:t>
            </a:fld>
            <a:endParaRPr lang="ru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9414434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365126"/>
            <a:ext cx="8543925" cy="1325563"/>
          </a:xfrm>
        </p:spPr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2329" y="1681163"/>
            <a:ext cx="4190702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2329" y="2505075"/>
            <a:ext cx="4190702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14913" y="1681163"/>
            <a:ext cx="4211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14913" y="2505075"/>
            <a:ext cx="4211340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69CC66-20DE-6A40-94F2-95386CD16213}" type="datetime1">
              <a:rPr lang="ru-RU" smtClean="0"/>
              <a:t>09.06.2026</a:t>
            </a:fld>
            <a:endParaRPr lang="ru-ID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7107996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2C66C4-FF1D-DE42-949B-EFC34EECAF9A}" type="datetime1">
              <a:rPr lang="ru-RU" smtClean="0"/>
              <a:t>09.06.2026</a:t>
            </a:fld>
            <a:endParaRPr lang="ru-ID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8202640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8F60058-7471-E142-87EA-3597FEA11B8A}" type="datetime1">
              <a:rPr lang="ru-RU" smtClean="0"/>
              <a:t>09.06.2026</a:t>
            </a:fld>
            <a:endParaRPr lang="ru-ID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16710730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11340" y="987426"/>
            <a:ext cx="5014913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95EBD9B-40A4-764D-8305-4622582737AA}" type="datetime1">
              <a:rPr lang="ru-RU" smtClean="0"/>
              <a:t>09.06.2026</a:t>
            </a:fld>
            <a:endParaRPr lang="ru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4107033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2328" y="457200"/>
            <a:ext cx="3194943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4211340" y="987426"/>
            <a:ext cx="5014913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82328" y="2057400"/>
            <a:ext cx="3194943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6164F-07BA-6243-AF5E-D22E108E4987}" type="datetime1">
              <a:rPr lang="ru-RU" smtClean="0"/>
              <a:t>09.06.2026</a:t>
            </a:fld>
            <a:endParaRPr lang="ru-ID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ID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13325212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1038" y="365126"/>
            <a:ext cx="8543925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1038" y="1825625"/>
            <a:ext cx="8543925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81038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29ACFB-CE6A-F744-9AEA-E08B5B8BAE3D}" type="datetime1">
              <a:rPr lang="ru-RU" smtClean="0"/>
              <a:t>09.06.2026</a:t>
            </a:fld>
            <a:endParaRPr lang="ru-ID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281363" y="6356352"/>
            <a:ext cx="3343275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ID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996113" y="6356352"/>
            <a:ext cx="222885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749720-1430-DF46-8A1E-D768C54B98EF}" type="slidenum">
              <a:rPr lang="ru-ID" smtClean="0"/>
              <a:t>‹#›</a:t>
            </a:fld>
            <a:endParaRPr lang="ru-ID"/>
          </a:p>
        </p:txBody>
      </p:sp>
    </p:spTree>
    <p:extLst>
      <p:ext uri="{BB962C8B-B14F-4D97-AF65-F5344CB8AC3E}">
        <p14:creationId xmlns:p14="http://schemas.microsoft.com/office/powerpoint/2010/main" val="329922440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7" Type="http://schemas.openxmlformats.org/officeDocument/2006/relationships/image" Target="../media/image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jpg"/><Relationship Id="rId4" Type="http://schemas.openxmlformats.org/officeDocument/2006/relationships/image" Target="../media/image3.jpg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svg"/><Relationship Id="rId3" Type="http://schemas.openxmlformats.org/officeDocument/2006/relationships/image" Target="../media/image67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0.svg"/><Relationship Id="rId5" Type="http://schemas.openxmlformats.org/officeDocument/2006/relationships/image" Target="../media/image69.png"/><Relationship Id="rId4" Type="http://schemas.openxmlformats.org/officeDocument/2006/relationships/image" Target="../media/image68.svg"/><Relationship Id="rId9" Type="http://schemas.openxmlformats.org/officeDocument/2006/relationships/image" Target="../media/image71.pn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png"/><Relationship Id="rId3" Type="http://schemas.openxmlformats.org/officeDocument/2006/relationships/image" Target="../media/image73.png"/><Relationship Id="rId7" Type="http://schemas.microsoft.com/office/2007/relationships/hdphoto" Target="../media/hdphoto2.wdp"/><Relationship Id="rId2" Type="http://schemas.openxmlformats.org/officeDocument/2006/relationships/image" Target="../media/image72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6.png"/><Relationship Id="rId5" Type="http://schemas.openxmlformats.org/officeDocument/2006/relationships/image" Target="../media/image75.jpg"/><Relationship Id="rId4" Type="http://schemas.openxmlformats.org/officeDocument/2006/relationships/image" Target="../media/image74.svg"/><Relationship Id="rId9" Type="http://schemas.microsoft.com/office/2007/relationships/hdphoto" Target="../media/hdphoto3.wdp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1.JPG"/><Relationship Id="rId5" Type="http://schemas.openxmlformats.org/officeDocument/2006/relationships/image" Target="../media/image80.JPG"/><Relationship Id="rId4" Type="http://schemas.openxmlformats.org/officeDocument/2006/relationships/image" Target="../media/image79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83.png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87.svg"/><Relationship Id="rId3" Type="http://schemas.openxmlformats.org/officeDocument/2006/relationships/image" Target="../media/image84.png"/><Relationship Id="rId7" Type="http://schemas.openxmlformats.org/officeDocument/2006/relationships/image" Target="../media/image86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svg"/><Relationship Id="rId5" Type="http://schemas.openxmlformats.org/officeDocument/2006/relationships/image" Target="../media/image13.png"/><Relationship Id="rId4" Type="http://schemas.openxmlformats.org/officeDocument/2006/relationships/image" Target="../media/image85.sv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1.svg"/><Relationship Id="rId5" Type="http://schemas.openxmlformats.org/officeDocument/2006/relationships/image" Target="../media/image90.png"/><Relationship Id="rId4" Type="http://schemas.openxmlformats.org/officeDocument/2006/relationships/image" Target="../media/image89.svg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94.png"/><Relationship Id="rId13" Type="http://schemas.openxmlformats.org/officeDocument/2006/relationships/image" Target="../media/image98.svg"/><Relationship Id="rId18" Type="http://schemas.openxmlformats.org/officeDocument/2006/relationships/image" Target="../media/image53.png"/><Relationship Id="rId3" Type="http://schemas.openxmlformats.org/officeDocument/2006/relationships/hyperlink" Target="https://www.ukgo.su/development/smallbusiness/podderzhka-malogo-biznesa.php" TargetMode="External"/><Relationship Id="rId7" Type="http://schemas.openxmlformats.org/officeDocument/2006/relationships/image" Target="../media/image34.svg"/><Relationship Id="rId12" Type="http://schemas.openxmlformats.org/officeDocument/2006/relationships/image" Target="../media/image97.png"/><Relationship Id="rId17" Type="http://schemas.openxmlformats.org/officeDocument/2006/relationships/image" Target="../media/image102.svg"/><Relationship Id="rId2" Type="http://schemas.openxmlformats.org/officeDocument/2006/relationships/hyperlink" Target="https://www.ukgo.su/development/economy/investitsionnoe_razvitie.php" TargetMode="External"/><Relationship Id="rId16" Type="http://schemas.openxmlformats.org/officeDocument/2006/relationships/image" Target="../media/image101.png"/><Relationship Id="rId20" Type="http://schemas.openxmlformats.org/officeDocument/2006/relationships/image" Target="../media/image7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3.png"/><Relationship Id="rId11" Type="http://schemas.openxmlformats.org/officeDocument/2006/relationships/image" Target="../media/image96.svg"/><Relationship Id="rId5" Type="http://schemas.openxmlformats.org/officeDocument/2006/relationships/image" Target="../media/image93.svg"/><Relationship Id="rId15" Type="http://schemas.openxmlformats.org/officeDocument/2006/relationships/image" Target="../media/image100.svg"/><Relationship Id="rId10" Type="http://schemas.openxmlformats.org/officeDocument/2006/relationships/image" Target="../media/image57.png"/><Relationship Id="rId19" Type="http://schemas.openxmlformats.org/officeDocument/2006/relationships/image" Target="../media/image54.svg"/><Relationship Id="rId4" Type="http://schemas.openxmlformats.org/officeDocument/2006/relationships/image" Target="../media/image92.png"/><Relationship Id="rId9" Type="http://schemas.openxmlformats.org/officeDocument/2006/relationships/image" Target="../media/image95.svg"/><Relationship Id="rId14" Type="http://schemas.openxmlformats.org/officeDocument/2006/relationships/image" Target="../media/image9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0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13" Type="http://schemas.openxmlformats.org/officeDocument/2006/relationships/image" Target="../media/image18.svg"/><Relationship Id="rId3" Type="http://schemas.openxmlformats.org/officeDocument/2006/relationships/image" Target="../media/image8.svg"/><Relationship Id="rId7" Type="http://schemas.openxmlformats.org/officeDocument/2006/relationships/image" Target="../media/image12.sv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png"/><Relationship Id="rId11" Type="http://schemas.openxmlformats.org/officeDocument/2006/relationships/image" Target="../media/image16.svg"/><Relationship Id="rId5" Type="http://schemas.openxmlformats.org/officeDocument/2006/relationships/image" Target="../media/image10.svg"/><Relationship Id="rId15" Type="http://schemas.openxmlformats.org/officeDocument/2006/relationships/image" Target="../media/image20.sv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svg"/><Relationship Id="rId14" Type="http://schemas.openxmlformats.org/officeDocument/2006/relationships/image" Target="../media/image19.png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7.png"/><Relationship Id="rId13" Type="http://schemas.openxmlformats.org/officeDocument/2006/relationships/hyperlink" Target="https://investregion174.ru/investor-support/" TargetMode="External"/><Relationship Id="rId3" Type="http://schemas.openxmlformats.org/officeDocument/2006/relationships/hyperlink" Target="https://&#1084;&#1086;&#1081;&#1073;&#1080;&#1079;&#1085;&#1077;&#1089;74.&#1088;&#1092;/" TargetMode="External"/><Relationship Id="rId7" Type="http://schemas.openxmlformats.org/officeDocument/2006/relationships/hyperlink" Target="https://frp74.ru/" TargetMode="External"/><Relationship Id="rId12" Type="http://schemas.openxmlformats.org/officeDocument/2006/relationships/hyperlink" Target="https://tourism.gov74.ru/typicalOIV/activities/state-supports.htm" TargetMode="External"/><Relationship Id="rId2" Type="http://schemas.openxmlformats.org/officeDocument/2006/relationships/image" Target="../media/image10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6.png"/><Relationship Id="rId11" Type="http://schemas.openxmlformats.org/officeDocument/2006/relationships/image" Target="../media/image109.png"/><Relationship Id="rId5" Type="http://schemas.openxmlformats.org/officeDocument/2006/relationships/hyperlink" Target="https://investregion174.ru/" TargetMode="External"/><Relationship Id="rId10" Type="http://schemas.openxmlformats.org/officeDocument/2006/relationships/hyperlink" Target="https://ica74.com/" TargetMode="External"/><Relationship Id="rId4" Type="http://schemas.openxmlformats.org/officeDocument/2006/relationships/image" Target="../media/image105.png"/><Relationship Id="rId9" Type="http://schemas.openxmlformats.org/officeDocument/2006/relationships/image" Target="../media/image108.png"/><Relationship Id="rId14" Type="http://schemas.openxmlformats.org/officeDocument/2006/relationships/hyperlink" Target="https://g2b.gov74.ru/" TargetMode="Externa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1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5.png"/><Relationship Id="rId5" Type="http://schemas.openxmlformats.org/officeDocument/2006/relationships/image" Target="../media/image114.png"/><Relationship Id="rId4" Type="http://schemas.openxmlformats.org/officeDocument/2006/relationships/image" Target="../media/image113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png"/><Relationship Id="rId13" Type="http://schemas.openxmlformats.org/officeDocument/2006/relationships/image" Target="../media/image31.png"/><Relationship Id="rId18" Type="http://schemas.openxmlformats.org/officeDocument/2006/relationships/image" Target="../media/image36.svg"/><Relationship Id="rId3" Type="http://schemas.microsoft.com/office/2007/relationships/hdphoto" Target="../media/hdphoto1.wdp"/><Relationship Id="rId7" Type="http://schemas.openxmlformats.org/officeDocument/2006/relationships/image" Target="../media/image25.svg"/><Relationship Id="rId12" Type="http://schemas.openxmlformats.org/officeDocument/2006/relationships/image" Target="../media/image30.svg"/><Relationship Id="rId17" Type="http://schemas.openxmlformats.org/officeDocument/2006/relationships/image" Target="../media/image35.png"/><Relationship Id="rId2" Type="http://schemas.openxmlformats.org/officeDocument/2006/relationships/image" Target="../media/image21.png"/><Relationship Id="rId16" Type="http://schemas.openxmlformats.org/officeDocument/2006/relationships/image" Target="../media/image34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4.png"/><Relationship Id="rId11" Type="http://schemas.openxmlformats.org/officeDocument/2006/relationships/image" Target="../media/image29.png"/><Relationship Id="rId5" Type="http://schemas.openxmlformats.org/officeDocument/2006/relationships/image" Target="../media/image23.svg"/><Relationship Id="rId15" Type="http://schemas.openxmlformats.org/officeDocument/2006/relationships/image" Target="../media/image33.png"/><Relationship Id="rId10" Type="http://schemas.openxmlformats.org/officeDocument/2006/relationships/image" Target="../media/image28.svg"/><Relationship Id="rId4" Type="http://schemas.openxmlformats.org/officeDocument/2006/relationships/image" Target="../media/image22.png"/><Relationship Id="rId9" Type="http://schemas.openxmlformats.org/officeDocument/2006/relationships/image" Target="../media/image27.svg"/><Relationship Id="rId14" Type="http://schemas.openxmlformats.org/officeDocument/2006/relationships/image" Target="../media/image32.sv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svg"/><Relationship Id="rId3" Type="http://schemas.openxmlformats.org/officeDocument/2006/relationships/chart" Target="../charts/chart2.xml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8.svg"/><Relationship Id="rId5" Type="http://schemas.openxmlformats.org/officeDocument/2006/relationships/image" Target="../media/image37.png"/><Relationship Id="rId4" Type="http://schemas.openxmlformats.org/officeDocument/2006/relationships/chart" Target="../charts/chart3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svg"/><Relationship Id="rId13" Type="http://schemas.openxmlformats.org/officeDocument/2006/relationships/image" Target="../media/image51.png"/><Relationship Id="rId18" Type="http://schemas.openxmlformats.org/officeDocument/2006/relationships/image" Target="../media/image56.svg"/><Relationship Id="rId3" Type="http://schemas.openxmlformats.org/officeDocument/2006/relationships/image" Target="../media/image41.png"/><Relationship Id="rId7" Type="http://schemas.openxmlformats.org/officeDocument/2006/relationships/image" Target="../media/image45.png"/><Relationship Id="rId12" Type="http://schemas.openxmlformats.org/officeDocument/2006/relationships/image" Target="../media/image50.svg"/><Relationship Id="rId17" Type="http://schemas.openxmlformats.org/officeDocument/2006/relationships/image" Target="../media/image55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54.svg"/><Relationship Id="rId20" Type="http://schemas.openxmlformats.org/officeDocument/2006/relationships/image" Target="../media/image58.sv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44.svg"/><Relationship Id="rId11" Type="http://schemas.openxmlformats.org/officeDocument/2006/relationships/image" Target="../media/image49.png"/><Relationship Id="rId5" Type="http://schemas.openxmlformats.org/officeDocument/2006/relationships/image" Target="../media/image43.png"/><Relationship Id="rId15" Type="http://schemas.openxmlformats.org/officeDocument/2006/relationships/image" Target="../media/image53.png"/><Relationship Id="rId10" Type="http://schemas.openxmlformats.org/officeDocument/2006/relationships/image" Target="../media/image48.svg"/><Relationship Id="rId19" Type="http://schemas.openxmlformats.org/officeDocument/2006/relationships/image" Target="../media/image57.png"/><Relationship Id="rId4" Type="http://schemas.openxmlformats.org/officeDocument/2006/relationships/image" Target="../media/image42.svg"/><Relationship Id="rId9" Type="http://schemas.openxmlformats.org/officeDocument/2006/relationships/image" Target="../media/image47.png"/><Relationship Id="rId14" Type="http://schemas.openxmlformats.org/officeDocument/2006/relationships/image" Target="../media/image52.sv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svg"/><Relationship Id="rId3" Type="http://schemas.openxmlformats.org/officeDocument/2006/relationships/image" Target="../media/image59.png"/><Relationship Id="rId7" Type="http://schemas.openxmlformats.org/officeDocument/2006/relationships/image" Target="../media/image6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svg"/><Relationship Id="rId5" Type="http://schemas.openxmlformats.org/officeDocument/2006/relationships/image" Target="../media/image61.png"/><Relationship Id="rId10" Type="http://schemas.openxmlformats.org/officeDocument/2006/relationships/image" Target="../media/image66.svg"/><Relationship Id="rId4" Type="http://schemas.openxmlformats.org/officeDocument/2006/relationships/image" Target="../media/image60.svg"/><Relationship Id="rId9" Type="http://schemas.openxmlformats.org/officeDocument/2006/relationships/image" Target="../media/image65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chart" Target="../charts/chart5.xml"/><Relationship Id="rId7" Type="http://schemas.openxmlformats.org/officeDocument/2006/relationships/chart" Target="../charts/chart9.xml"/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1.xml"/><Relationship Id="rId6" Type="http://schemas.openxmlformats.org/officeDocument/2006/relationships/chart" Target="../charts/chart8.xml"/><Relationship Id="rId5" Type="http://schemas.openxmlformats.org/officeDocument/2006/relationships/chart" Target="../charts/chart7.xml"/><Relationship Id="rId4" Type="http://schemas.openxmlformats.org/officeDocument/2006/relationships/chart" Target="../charts/char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ukgo.su/city/turizm/" TargetMode="Externa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F35A2E48-CBA7-81AD-1A95-7B102E7F945B}"/>
              </a:ext>
            </a:extLst>
          </p:cNvPr>
          <p:cNvSpPr/>
          <p:nvPr/>
        </p:nvSpPr>
        <p:spPr>
          <a:xfrm>
            <a:off x="6979580" y="149599"/>
            <a:ext cx="2153465" cy="727622"/>
          </a:xfrm>
          <a:prstGeom prst="roundRect">
            <a:avLst>
              <a:gd name="adj" fmla="val 27462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8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Челябинская область</a:t>
            </a:r>
            <a:endParaRPr kumimoji="0" lang="ru-ID" sz="8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5" name="Рисунок 14" descr="Местное самоуправление Балахнинского муниципального округа | Официальный  сайт Правительства Нижегородской области">
            <a:extLst>
              <a:ext uri="{FF2B5EF4-FFF2-40B4-BE49-F238E27FC236}">
                <a16:creationId xmlns:a16="http://schemas.microsoft.com/office/drawing/2014/main" id="{27ADD95D-5C91-58E1-5040-4A8B960DBC9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2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54" t="2667" r="4954" b="8247"/>
          <a:stretch/>
        </p:blipFill>
        <p:spPr bwMode="auto">
          <a:xfrm>
            <a:off x="7634135" y="1256553"/>
            <a:ext cx="2153464" cy="2896381"/>
          </a:xfrm>
          <a:custGeom>
            <a:avLst/>
            <a:gdLst>
              <a:gd name="connsiteX0" fmla="*/ 222517 w 2153464"/>
              <a:gd name="connsiteY0" fmla="*/ 0 h 2896381"/>
              <a:gd name="connsiteX1" fmla="*/ 1930947 w 2153464"/>
              <a:gd name="connsiteY1" fmla="*/ 0 h 2896381"/>
              <a:gd name="connsiteX2" fmla="*/ 2153464 w 2153464"/>
              <a:gd name="connsiteY2" fmla="*/ 222517 h 2896381"/>
              <a:gd name="connsiteX3" fmla="*/ 2153464 w 2153464"/>
              <a:gd name="connsiteY3" fmla="*/ 2673864 h 2896381"/>
              <a:gd name="connsiteX4" fmla="*/ 1930947 w 2153464"/>
              <a:gd name="connsiteY4" fmla="*/ 2896381 h 2896381"/>
              <a:gd name="connsiteX5" fmla="*/ 222517 w 2153464"/>
              <a:gd name="connsiteY5" fmla="*/ 2896381 h 2896381"/>
              <a:gd name="connsiteX6" fmla="*/ 0 w 2153464"/>
              <a:gd name="connsiteY6" fmla="*/ 2673864 h 2896381"/>
              <a:gd name="connsiteX7" fmla="*/ 0 w 2153464"/>
              <a:gd name="connsiteY7" fmla="*/ 222517 h 2896381"/>
              <a:gd name="connsiteX8" fmla="*/ 222517 w 2153464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2153464" h="2896381">
                <a:moveTo>
                  <a:pt x="222517" y="0"/>
                </a:moveTo>
                <a:lnTo>
                  <a:pt x="1930947" y="0"/>
                </a:lnTo>
                <a:cubicBezTo>
                  <a:pt x="2053840" y="0"/>
                  <a:pt x="2153464" y="99624"/>
                  <a:pt x="2153464" y="222517"/>
                </a:cubicBezTo>
                <a:lnTo>
                  <a:pt x="2153464" y="2673864"/>
                </a:lnTo>
                <a:cubicBezTo>
                  <a:pt x="2153464" y="2796757"/>
                  <a:pt x="2053840" y="2896381"/>
                  <a:pt x="1930947" y="2896381"/>
                </a:cubicBezTo>
                <a:lnTo>
                  <a:pt x="222517" y="2896381"/>
                </a:lnTo>
                <a:cubicBezTo>
                  <a:pt x="99624" y="2896381"/>
                  <a:pt x="0" y="2796757"/>
                  <a:pt x="0" y="2673864"/>
                </a:cubicBezTo>
                <a:lnTo>
                  <a:pt x="0" y="222517"/>
                </a:lnTo>
                <a:cubicBezTo>
                  <a:pt x="0" y="99624"/>
                  <a:pt x="99624" y="0"/>
                  <a:pt x="222517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9" name="Скругленный прямоугольник 18">
            <a:extLst>
              <a:ext uri="{FF2B5EF4-FFF2-40B4-BE49-F238E27FC236}">
                <a16:creationId xmlns:a16="http://schemas.microsoft.com/office/drawing/2014/main" id="{F5C67211-303C-B1E1-A395-221ED7DB4133}"/>
              </a:ext>
            </a:extLst>
          </p:cNvPr>
          <p:cNvSpPr/>
          <p:nvPr/>
        </p:nvSpPr>
        <p:spPr>
          <a:xfrm>
            <a:off x="9039194" y="158307"/>
            <a:ext cx="727622" cy="727622"/>
          </a:xfrm>
          <a:prstGeom prst="roundRect">
            <a:avLst>
              <a:gd name="adj" fmla="val 28568"/>
            </a:avLst>
          </a:prstGeom>
          <a:solidFill>
            <a:srgbClr val="FEFEFE"/>
          </a:solidFill>
          <a:ln>
            <a:noFill/>
          </a:ln>
          <a:effectLst>
            <a:outerShdw blurRad="106087" sx="89633" sy="89633" algn="ctr" rotWithShape="0">
              <a:prstClr val="black">
                <a:alpha val="92292"/>
              </a:prstClr>
            </a:outerShdw>
          </a:effec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pic>
        <p:nvPicPr>
          <p:cNvPr id="16" name="Рисунок 15">
            <a:extLst>
              <a:ext uri="{FF2B5EF4-FFF2-40B4-BE49-F238E27FC236}">
                <a16:creationId xmlns:a16="http://schemas.microsoft.com/office/drawing/2014/main" id="{1764D62F-467F-93C4-0D21-78D376D4E20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duotone>
              <a:prstClr val="black"/>
              <a:srgbClr val="B1C1E4">
                <a:tint val="45000"/>
                <a:satMod val="400000"/>
              </a:srgb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29" t="10560" r="2695" b="14707"/>
          <a:stretch>
            <a:fillRect/>
          </a:stretch>
        </p:blipFill>
        <p:spPr bwMode="auto">
          <a:xfrm>
            <a:off x="627015" y="1256553"/>
            <a:ext cx="6888719" cy="2896381"/>
          </a:xfrm>
          <a:custGeom>
            <a:avLst/>
            <a:gdLst>
              <a:gd name="connsiteX0" fmla="*/ 229480 w 6888719"/>
              <a:gd name="connsiteY0" fmla="*/ 0 h 2896381"/>
              <a:gd name="connsiteX1" fmla="*/ 6659239 w 6888719"/>
              <a:gd name="connsiteY1" fmla="*/ 0 h 2896381"/>
              <a:gd name="connsiteX2" fmla="*/ 6888719 w 6888719"/>
              <a:gd name="connsiteY2" fmla="*/ 229480 h 2896381"/>
              <a:gd name="connsiteX3" fmla="*/ 6888719 w 6888719"/>
              <a:gd name="connsiteY3" fmla="*/ 2666901 h 2896381"/>
              <a:gd name="connsiteX4" fmla="*/ 6659239 w 6888719"/>
              <a:gd name="connsiteY4" fmla="*/ 2896381 h 2896381"/>
              <a:gd name="connsiteX5" fmla="*/ 229480 w 6888719"/>
              <a:gd name="connsiteY5" fmla="*/ 2896381 h 2896381"/>
              <a:gd name="connsiteX6" fmla="*/ 0 w 6888719"/>
              <a:gd name="connsiteY6" fmla="*/ 2666901 h 2896381"/>
              <a:gd name="connsiteX7" fmla="*/ 0 w 6888719"/>
              <a:gd name="connsiteY7" fmla="*/ 229480 h 2896381"/>
              <a:gd name="connsiteX8" fmla="*/ 229480 w 6888719"/>
              <a:gd name="connsiteY8" fmla="*/ 0 h 28963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6888719" h="2896381">
                <a:moveTo>
                  <a:pt x="229480" y="0"/>
                </a:moveTo>
                <a:lnTo>
                  <a:pt x="6659239" y="0"/>
                </a:lnTo>
                <a:cubicBezTo>
                  <a:pt x="6785977" y="0"/>
                  <a:pt x="6888719" y="102742"/>
                  <a:pt x="6888719" y="229480"/>
                </a:cubicBezTo>
                <a:lnTo>
                  <a:pt x="6888719" y="2666901"/>
                </a:lnTo>
                <a:cubicBezTo>
                  <a:pt x="6888719" y="2793639"/>
                  <a:pt x="6785977" y="2896381"/>
                  <a:pt x="6659239" y="2896381"/>
                </a:cubicBezTo>
                <a:lnTo>
                  <a:pt x="229480" y="2896381"/>
                </a:lnTo>
                <a:cubicBezTo>
                  <a:pt x="102742" y="2896381"/>
                  <a:pt x="0" y="2793639"/>
                  <a:pt x="0" y="2666901"/>
                </a:cubicBezTo>
                <a:lnTo>
                  <a:pt x="0" y="229480"/>
                </a:lnTo>
                <a:cubicBezTo>
                  <a:pt x="0" y="102742"/>
                  <a:pt x="102742" y="0"/>
                  <a:pt x="229480" y="0"/>
                </a:cubicBezTo>
                <a:close/>
              </a:path>
            </a:pathLst>
          </a:cu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4880597"/>
            <a:ext cx="7317882" cy="92333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24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endParaRPr lang="ru-RU" sz="24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УСТЬ-КАТАВСКОГО ГОРОДСКОГО ОКРУГА</a:t>
            </a:r>
          </a:p>
          <a:p>
            <a:r>
              <a:rPr lang="ru-RU" sz="1200" b="1" dirty="0">
                <a:latin typeface="Arial" panose="020B0604020202020204" pitchFamily="34" charset="0"/>
                <a:cs typeface="Arial" panose="020B0604020202020204" pitchFamily="34" charset="0"/>
              </a:rPr>
              <a:t>по состоянию на май 2026 года</a:t>
            </a:r>
            <a:endParaRPr lang="ru-ID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A48A14C-7E6E-E9C5-E8DE-FFE2EB5D9135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@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МАТЕРИАЛ ПОДГОТОВЛЕН ПРОЕКТНЫМ ОФИСОМ АДМИНИСТРАЦИИ УСТЬ-КАТАВСКОГО ГОРОДСКОГО ОКРУГА</a:t>
            </a:r>
          </a:p>
        </p:txBody>
      </p:sp>
      <p:pic>
        <p:nvPicPr>
          <p:cNvPr id="5" name="Рисунок 4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7CE88262-BAE3-F081-9C71-6007A2B8680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185650" y="224205"/>
            <a:ext cx="434709" cy="568744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6D8FDDAF-2233-3B22-2472-B4AB898D053E}"/>
              </a:ext>
            </a:extLst>
          </p:cNvPr>
          <p:cNvSpPr txBox="1"/>
          <p:nvPr/>
        </p:nvSpPr>
        <p:spPr>
          <a:xfrm>
            <a:off x="9290859" y="459640"/>
            <a:ext cx="224290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ID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331722E-E874-1A99-07C5-CE6DC9B6B33C}"/>
              </a:ext>
            </a:extLst>
          </p:cNvPr>
          <p:cNvSpPr txBox="1"/>
          <p:nvPr/>
        </p:nvSpPr>
        <p:spPr>
          <a:xfrm>
            <a:off x="7856283" y="3510169"/>
            <a:ext cx="1674800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КРУПНО РАЗМЕСТИТЬ ГЕРБ ВАШЕГО МУНИЦИПАЛИТЕТА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957ED1A0-48E0-A223-6067-DBC0A849975B}"/>
              </a:ext>
            </a:extLst>
          </p:cNvPr>
          <p:cNvSpPr txBox="1"/>
          <p:nvPr/>
        </p:nvSpPr>
        <p:spPr>
          <a:xfrm>
            <a:off x="858321" y="3510169"/>
            <a:ext cx="1744919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РАМКЕ СЛЕДУЕТ РАЗМЕСТИТЬ ФОТО ВАШЕГО МУНИЦИПАЛИТЕТА</a:t>
            </a:r>
          </a:p>
        </p:txBody>
      </p:sp>
      <p:pic>
        <p:nvPicPr>
          <p:cNvPr id="2" name="Рисунок 1">
            <a:extLst>
              <a:ext uri="{FF2B5EF4-FFF2-40B4-BE49-F238E27FC236}">
                <a16:creationId xmlns:a16="http://schemas.microsoft.com/office/drawing/2014/main" id="{AC78D5E7-E152-6870-C7B5-8709BE25FEC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7015" y="1238739"/>
            <a:ext cx="6888718" cy="3046290"/>
          </a:xfrm>
          <a:prstGeom prst="rect">
            <a:avLst/>
          </a:prstGeom>
        </p:spPr>
      </p:pic>
      <p:pic>
        <p:nvPicPr>
          <p:cNvPr id="11" name="Picture 17" descr="Untitled-2">
            <a:extLst>
              <a:ext uri="{FF2B5EF4-FFF2-40B4-BE49-F238E27FC236}">
                <a16:creationId xmlns:a16="http://schemas.microsoft.com/office/drawing/2014/main" id="{F09F5A21-E176-E658-5D31-141B38AB363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13351" y="1238739"/>
            <a:ext cx="2153465" cy="326224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" name="Рисунок 11">
            <a:extLst>
              <a:ext uri="{FF2B5EF4-FFF2-40B4-BE49-F238E27FC236}">
                <a16:creationId xmlns:a16="http://schemas.microsoft.com/office/drawing/2014/main" id="{EFE79160-A71F-856F-623B-DBF555EC1719}"/>
              </a:ext>
            </a:extLst>
          </p:cNvPr>
          <p:cNvPicPr>
            <a:picLocks noChangeAspect="1"/>
          </p:cNvPicPr>
          <p:nvPr/>
        </p:nvPicPr>
        <p:blipFill rotWithShape="1"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332" r="28101"/>
          <a:stretch/>
        </p:blipFill>
        <p:spPr>
          <a:xfrm>
            <a:off x="8913181" y="149600"/>
            <a:ext cx="874417" cy="7276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9583165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Скругленный прямоугольник 172">
            <a:extLst>
              <a:ext uri="{FF2B5EF4-FFF2-40B4-BE49-F238E27FC236}">
                <a16:creationId xmlns:a16="http://schemas.microsoft.com/office/drawing/2014/main" id="{EB7D65FA-C463-3087-D7E8-6B8E7319F8D2}"/>
              </a:ext>
            </a:extLst>
          </p:cNvPr>
          <p:cNvSpPr/>
          <p:nvPr/>
        </p:nvSpPr>
        <p:spPr>
          <a:xfrm>
            <a:off x="3722882" y="1525351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91" name="Скругленный прямоугольник 190">
            <a:extLst>
              <a:ext uri="{FF2B5EF4-FFF2-40B4-BE49-F238E27FC236}">
                <a16:creationId xmlns:a16="http://schemas.microsoft.com/office/drawing/2014/main" id="{3DAEEDE2-CD4E-EEAA-1E55-446D41A95687}"/>
              </a:ext>
            </a:extLst>
          </p:cNvPr>
          <p:cNvSpPr/>
          <p:nvPr/>
        </p:nvSpPr>
        <p:spPr>
          <a:xfrm>
            <a:off x="750638" y="4714888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92" name="Скругленный прямоугольник 191">
            <a:extLst>
              <a:ext uri="{FF2B5EF4-FFF2-40B4-BE49-F238E27FC236}">
                <a16:creationId xmlns:a16="http://schemas.microsoft.com/office/drawing/2014/main" id="{08E356B1-B150-5CBC-DA11-99103B9B0653}"/>
              </a:ext>
            </a:extLst>
          </p:cNvPr>
          <p:cNvSpPr/>
          <p:nvPr/>
        </p:nvSpPr>
        <p:spPr>
          <a:xfrm>
            <a:off x="3722881" y="4714888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:a16="http://schemas.microsoft.com/office/drawing/2014/main" id="{EA0DAF6A-ED29-E9EF-CDF0-F42C5E4B92F5}"/>
              </a:ext>
            </a:extLst>
          </p:cNvPr>
          <p:cNvSpPr/>
          <p:nvPr/>
        </p:nvSpPr>
        <p:spPr>
          <a:xfrm>
            <a:off x="750638" y="3120117"/>
            <a:ext cx="2836778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98" name="Скругленный прямоугольник 197">
            <a:extLst>
              <a:ext uri="{FF2B5EF4-FFF2-40B4-BE49-F238E27FC236}">
                <a16:creationId xmlns:a16="http://schemas.microsoft.com/office/drawing/2014/main" id="{8D370FB6-20C6-B96E-C580-63F3005FCF57}"/>
              </a:ext>
            </a:extLst>
          </p:cNvPr>
          <p:cNvSpPr/>
          <p:nvPr/>
        </p:nvSpPr>
        <p:spPr>
          <a:xfrm>
            <a:off x="3722881" y="3120117"/>
            <a:ext cx="2836800" cy="1465200"/>
          </a:xfrm>
          <a:prstGeom prst="roundRect">
            <a:avLst>
              <a:gd name="adj" fmla="val 1403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pic>
        <p:nvPicPr>
          <p:cNvPr id="244" name="Рисунок 243" descr="Центр обработки вызовов со сплошной заливкой">
            <a:extLst>
              <a:ext uri="{FF2B5EF4-FFF2-40B4-BE49-F238E27FC236}">
                <a16:creationId xmlns:a16="http://schemas.microsoft.com/office/drawing/2014/main" id="{51B19BD5-3927-9DC1-E411-B1C3999E4F7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9136299" y="4010027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78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МКУК ИСТОРИКО - КРАЕВЕДЧЕСКИЙ МУЗЕЙ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id="{C4AB92F1-CEB6-26D4-2A1E-FF237173ABDF}"/>
              </a:ext>
            </a:extLst>
          </p:cNvPr>
          <p:cNvSpPr/>
          <p:nvPr/>
        </p:nvSpPr>
        <p:spPr>
          <a:xfrm>
            <a:off x="6655557" y="1348955"/>
            <a:ext cx="2968121" cy="1116000"/>
          </a:xfrm>
          <a:prstGeom prst="roundRect">
            <a:avLst>
              <a:gd name="adj" fmla="val 2270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41" name="Скругленный прямоугольник 140">
            <a:extLst>
              <a:ext uri="{FF2B5EF4-FFF2-40B4-BE49-F238E27FC236}">
                <a16:creationId xmlns:a16="http://schemas.microsoft.com/office/drawing/2014/main" id="{C7EEC72E-3ED9-E267-43BA-E4A3E81CE2BE}"/>
              </a:ext>
            </a:extLst>
          </p:cNvPr>
          <p:cNvSpPr/>
          <p:nvPr/>
        </p:nvSpPr>
        <p:spPr>
          <a:xfrm>
            <a:off x="6695147" y="2680175"/>
            <a:ext cx="2953312" cy="1116000"/>
          </a:xfrm>
          <a:prstGeom prst="roundRect">
            <a:avLst>
              <a:gd name="adj" fmla="val 2448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:a16="http://schemas.microsoft.com/office/drawing/2014/main" id="{57911A3B-BCB5-2A47-5B07-3112694A3637}"/>
              </a:ext>
            </a:extLst>
          </p:cNvPr>
          <p:cNvSpPr/>
          <p:nvPr/>
        </p:nvSpPr>
        <p:spPr>
          <a:xfrm>
            <a:off x="6680338" y="3924260"/>
            <a:ext cx="2968121" cy="1116000"/>
          </a:xfrm>
          <a:prstGeom prst="roundRect">
            <a:avLst>
              <a:gd name="adj" fmla="val 235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8F3092DA-AABD-96D8-DAB8-50B4A3BEB105}"/>
              </a:ext>
            </a:extLst>
          </p:cNvPr>
          <p:cNvSpPr txBox="1"/>
          <p:nvPr/>
        </p:nvSpPr>
        <p:spPr>
          <a:xfrm>
            <a:off x="7051058" y="1710573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3 900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B405BEA9-0290-005C-0FFF-80B4B01D78C5}"/>
              </a:ext>
            </a:extLst>
          </p:cNvPr>
          <p:cNvSpPr txBox="1"/>
          <p:nvPr/>
        </p:nvSpPr>
        <p:spPr>
          <a:xfrm>
            <a:off x="7051058" y="2108779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посетило музей в 2025 г.</a:t>
            </a:r>
          </a:p>
        </p:txBody>
      </p:sp>
      <p:pic>
        <p:nvPicPr>
          <p:cNvPr id="208" name="Рисунок 207" descr="Банк со сплошной заливкой">
            <a:extLst>
              <a:ext uri="{FF2B5EF4-FFF2-40B4-BE49-F238E27FC236}">
                <a16:creationId xmlns:a16="http://schemas.microsoft.com/office/drawing/2014/main" id="{76133FDC-F09D-1A40-4856-434A0276F3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9136299" y="1496458"/>
            <a:ext cx="360000" cy="360000"/>
          </a:xfrm>
          <a:prstGeom prst="rect">
            <a:avLst/>
          </a:prstGeom>
        </p:spPr>
      </p:pic>
      <p:sp>
        <p:nvSpPr>
          <p:cNvPr id="210" name="TextBox 209">
            <a:extLst>
              <a:ext uri="{FF2B5EF4-FFF2-40B4-BE49-F238E27FC236}">
                <a16:creationId xmlns:a16="http://schemas.microsoft.com/office/drawing/2014/main" id="{31BFC30A-9CC5-E6E2-F85C-B6EFC1138044}"/>
              </a:ext>
            </a:extLst>
          </p:cNvPr>
          <p:cNvSpPr txBox="1"/>
          <p:nvPr/>
        </p:nvSpPr>
        <p:spPr>
          <a:xfrm>
            <a:off x="7060010" y="3011293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148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экскурсий</a:t>
            </a:r>
          </a:p>
        </p:txBody>
      </p:sp>
      <p:sp>
        <p:nvSpPr>
          <p:cNvPr id="211" name="TextBox 210">
            <a:extLst>
              <a:ext uri="{FF2B5EF4-FFF2-40B4-BE49-F238E27FC236}">
                <a16:creationId xmlns:a16="http://schemas.microsoft.com/office/drawing/2014/main" id="{93D18ECF-A386-4937-AA7D-760DB0FD36AC}"/>
              </a:ext>
            </a:extLst>
          </p:cNvPr>
          <p:cNvSpPr txBox="1"/>
          <p:nvPr/>
        </p:nvSpPr>
        <p:spPr>
          <a:xfrm>
            <a:off x="7060010" y="3501430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проведено в 2025 г.</a:t>
            </a:r>
          </a:p>
        </p:txBody>
      </p:sp>
      <p:cxnSp>
        <p:nvCxnSpPr>
          <p:cNvPr id="215" name="Прямая соединительная линия 214">
            <a:extLst>
              <a:ext uri="{FF2B5EF4-FFF2-40B4-BE49-F238E27FC236}">
                <a16:creationId xmlns:a16="http://schemas.microsoft.com/office/drawing/2014/main" id="{A1D634EA-C74C-CC81-4667-B8ECEF23337C}"/>
              </a:ext>
            </a:extLst>
          </p:cNvPr>
          <p:cNvCxnSpPr>
            <a:cxnSpLocks/>
          </p:cNvCxnSpPr>
          <p:nvPr/>
        </p:nvCxnSpPr>
        <p:spPr>
          <a:xfrm>
            <a:off x="8311139" y="3178086"/>
            <a:ext cx="0" cy="288646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7" name="TextBox 216">
            <a:extLst>
              <a:ext uri="{FF2B5EF4-FFF2-40B4-BE49-F238E27FC236}">
                <a16:creationId xmlns:a16="http://schemas.microsoft.com/office/drawing/2014/main" id="{FBEEAE70-6840-7A11-B794-6BEA822187D0}"/>
              </a:ext>
            </a:extLst>
          </p:cNvPr>
          <p:cNvSpPr txBox="1"/>
          <p:nvPr/>
        </p:nvSpPr>
        <p:spPr>
          <a:xfrm>
            <a:off x="8446301" y="3189733"/>
            <a:ext cx="893835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из них — 4 пешеходных,         более — 2 выездных</a:t>
            </a:r>
          </a:p>
        </p:txBody>
      </p:sp>
      <p:sp>
        <p:nvSpPr>
          <p:cNvPr id="220" name="TextBox 219">
            <a:extLst>
              <a:ext uri="{FF2B5EF4-FFF2-40B4-BE49-F238E27FC236}">
                <a16:creationId xmlns:a16="http://schemas.microsoft.com/office/drawing/2014/main" id="{7E0849A3-C1B7-174D-F8FC-4331E6E8CF51}"/>
              </a:ext>
            </a:extLst>
          </p:cNvPr>
          <p:cNvSpPr txBox="1"/>
          <p:nvPr/>
        </p:nvSpPr>
        <p:spPr>
          <a:xfrm>
            <a:off x="7037963" y="421845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1038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человек</a:t>
            </a:r>
          </a:p>
        </p:txBody>
      </p:sp>
      <p:sp>
        <p:nvSpPr>
          <p:cNvPr id="221" name="TextBox 220">
            <a:extLst>
              <a:ext uri="{FF2B5EF4-FFF2-40B4-BE49-F238E27FC236}">
                <a16:creationId xmlns:a16="http://schemas.microsoft.com/office/drawing/2014/main" id="{274B9E21-F2CE-7A7D-DD68-76C0B7F2B2A9}"/>
              </a:ext>
            </a:extLst>
          </p:cNvPr>
          <p:cNvSpPr txBox="1"/>
          <p:nvPr/>
        </p:nvSpPr>
        <p:spPr>
          <a:xfrm>
            <a:off x="7051059" y="4787827"/>
            <a:ext cx="1481322" cy="1282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обслужено экскурсиями</a:t>
            </a:r>
          </a:p>
        </p:txBody>
      </p:sp>
      <p:cxnSp>
        <p:nvCxnSpPr>
          <p:cNvPr id="224" name="Прямая соединительная линия 223">
            <a:extLst>
              <a:ext uri="{FF2B5EF4-FFF2-40B4-BE49-F238E27FC236}">
                <a16:creationId xmlns:a16="http://schemas.microsoft.com/office/drawing/2014/main" id="{DCBDE1CB-3585-DE0D-B192-CCEC93B165CF}"/>
              </a:ext>
            </a:extLst>
          </p:cNvPr>
          <p:cNvCxnSpPr>
            <a:cxnSpLocks/>
          </p:cNvCxnSpPr>
          <p:nvPr/>
        </p:nvCxnSpPr>
        <p:spPr>
          <a:xfrm>
            <a:off x="8311139" y="4428942"/>
            <a:ext cx="0" cy="288646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5" name="TextBox 224">
            <a:extLst>
              <a:ext uri="{FF2B5EF4-FFF2-40B4-BE49-F238E27FC236}">
                <a16:creationId xmlns:a16="http://schemas.microsoft.com/office/drawing/2014/main" id="{666679B6-FEC7-312A-D5D8-9B8E195FC32D}"/>
              </a:ext>
            </a:extLst>
          </p:cNvPr>
          <p:cNvSpPr txBox="1"/>
          <p:nvPr/>
        </p:nvSpPr>
        <p:spPr>
          <a:xfrm>
            <a:off x="8446302" y="4440589"/>
            <a:ext cx="82559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индивидуальных посетителей — 397 человек</a:t>
            </a:r>
          </a:p>
        </p:txBody>
      </p:sp>
      <p:pic>
        <p:nvPicPr>
          <p:cNvPr id="242" name="Рисунок 241" descr="Пользователь со сплошной заливкой">
            <a:extLst>
              <a:ext uri="{FF2B5EF4-FFF2-40B4-BE49-F238E27FC236}">
                <a16:creationId xmlns:a16="http://schemas.microsoft.com/office/drawing/2014/main" id="{8CF82E8F-65AA-3A35-D6F5-B314FC10FB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243785" y="2801284"/>
            <a:ext cx="360000" cy="360000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E7A0C883-2A19-D9B2-9303-2BB59504A36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УСТЬ-КАТАВСКОГО ГОРОДСКОГО ОКРУГА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B829479-CE13-F145-1907-5B24BA0EA6BF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634104" y="1255212"/>
            <a:ext cx="5621984" cy="4577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0342813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" name="Скругленный прямоугольник 26">
            <a:extLst>
              <a:ext uri="{FF2B5EF4-FFF2-40B4-BE49-F238E27FC236}">
                <a16:creationId xmlns:a16="http://schemas.microsoft.com/office/drawing/2014/main" id="{9F46E5B8-FE2C-5F41-4B8A-85D1E43FAA58}"/>
              </a:ext>
            </a:extLst>
          </p:cNvPr>
          <p:cNvSpPr/>
          <p:nvPr/>
        </p:nvSpPr>
        <p:spPr>
          <a:xfrm>
            <a:off x="4740591" y="1401546"/>
            <a:ext cx="5047005" cy="4954806"/>
          </a:xfrm>
          <a:prstGeom prst="roundRect">
            <a:avLst>
              <a:gd name="adj" fmla="val 5164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11</a:t>
            </a:fld>
            <a:endParaRPr lang="ru-ID"/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7317882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2400" b="1" dirty="0"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</a:p>
          <a:p>
            <a:r>
              <a:rPr lang="ru-ID" sz="2400" dirty="0">
                <a:latin typeface="Arial" panose="020B0604020202020204" pitchFamily="34" charset="0"/>
                <a:cs typeface="Arial" panose="020B0604020202020204" pitchFamily="34" charset="0"/>
              </a:rPr>
              <a:t>ТУРИСТИЧЕСКИЕ МАРШРУТЫ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3E6210EF-3CE9-687B-D58A-316299AB2051}"/>
              </a:ext>
            </a:extLst>
          </p:cNvPr>
          <p:cNvSpPr/>
          <p:nvPr/>
        </p:nvSpPr>
        <p:spPr>
          <a:xfrm>
            <a:off x="627016" y="1401546"/>
            <a:ext cx="3977403" cy="775597"/>
          </a:xfrm>
          <a:prstGeom prst="roundRect">
            <a:avLst>
              <a:gd name="adj" fmla="val 324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ОРГАНИЗОВАНЫ ТУРИСТИЧЕСКИЕ </a:t>
            </a:r>
          </a:p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ПЕШЕХОДНЫЕ И АВТОМОБИЛЬНЫЕ МАРШРУТЫ 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1FEA1B35-77E4-A172-D1A3-AE89EA44D200}"/>
              </a:ext>
            </a:extLst>
          </p:cNvPr>
          <p:cNvSpPr/>
          <p:nvPr/>
        </p:nvSpPr>
        <p:spPr>
          <a:xfrm>
            <a:off x="627016" y="2287720"/>
            <a:ext cx="3977403" cy="4068631"/>
          </a:xfrm>
          <a:prstGeom prst="roundRect">
            <a:avLst>
              <a:gd name="adj" fmla="val 7045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pic>
        <p:nvPicPr>
          <p:cNvPr id="13" name="Рисунок 12"/>
          <p:cNvPicPr>
            <a:picLocks noChangeAspect="1"/>
          </p:cNvPicPr>
          <p:nvPr/>
        </p:nvPicPr>
        <p:blipFill>
          <a:blip r:embed="rId2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28212" y="1401546"/>
            <a:ext cx="4984744" cy="3978528"/>
          </a:xfrm>
          <a:prstGeom prst="rect">
            <a:avLst/>
          </a:prstGeom>
          <a:effectLst>
            <a:outerShdw blurRad="50800" dist="50800" dir="5400000" algn="ctr" rotWithShape="0">
              <a:srgbClr val="F1F1F1"/>
            </a:outerShdw>
          </a:effectLst>
        </p:spPr>
      </p:pic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2DB81C2A-5F5E-D195-4DD8-EFB6E8A7555C}"/>
              </a:ext>
            </a:extLst>
          </p:cNvPr>
          <p:cNvSpPr/>
          <p:nvPr/>
        </p:nvSpPr>
        <p:spPr>
          <a:xfrm>
            <a:off x="6996114" y="3520566"/>
            <a:ext cx="1095264" cy="234635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ru-RU" sz="8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Усть-Катав</a:t>
            </a:r>
            <a:endParaRPr lang="ru-ID" sz="8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5" name="Рисунок 14" descr="Маркер со сплошной заливкой">
            <a:extLst>
              <a:ext uri="{FF2B5EF4-FFF2-40B4-BE49-F238E27FC236}">
                <a16:creationId xmlns:a16="http://schemas.microsoft.com/office/drawing/2014/main" id="{4BF14909-C80C-8B38-2112-1B2F3E3514DF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090496" y="3547883"/>
            <a:ext cx="180000" cy="180000"/>
          </a:xfrm>
          <a:prstGeom prst="rect">
            <a:avLst/>
          </a:prstGeom>
        </p:spPr>
      </p:pic>
      <p:sp>
        <p:nvSpPr>
          <p:cNvPr id="16" name="Овал 15">
            <a:extLst>
              <a:ext uri="{FF2B5EF4-FFF2-40B4-BE49-F238E27FC236}">
                <a16:creationId xmlns:a16="http://schemas.microsoft.com/office/drawing/2014/main" id="{A4F9D21E-69D1-7F1B-E002-38AFEE7A6866}"/>
              </a:ext>
            </a:extLst>
          </p:cNvPr>
          <p:cNvSpPr/>
          <p:nvPr/>
        </p:nvSpPr>
        <p:spPr>
          <a:xfrm>
            <a:off x="852980" y="3210810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1F099476-09E3-2F37-3B67-A28244658081}"/>
              </a:ext>
            </a:extLst>
          </p:cNvPr>
          <p:cNvSpPr txBox="1"/>
          <p:nvPr/>
        </p:nvSpPr>
        <p:spPr>
          <a:xfrm>
            <a:off x="1161021" y="3163018"/>
            <a:ext cx="327051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Пешеходная экскурсия «Памятники архитектуры»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Точка старта – Брянский мост. Продолжительность 1,5 часа, 10 объектов показа, в основе которых 6 памятников архитектуры регионального значения.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Овал 17">
            <a:extLst>
              <a:ext uri="{FF2B5EF4-FFF2-40B4-BE49-F238E27FC236}">
                <a16:creationId xmlns:a16="http://schemas.microsoft.com/office/drawing/2014/main" id="{11473CE6-90F5-AEE0-DE2C-741B3FB20BBD}"/>
              </a:ext>
            </a:extLst>
          </p:cNvPr>
          <p:cNvSpPr/>
          <p:nvPr/>
        </p:nvSpPr>
        <p:spPr>
          <a:xfrm>
            <a:off x="852980" y="2564070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E02E6E61-8778-3D82-B66B-86675CBE24C0}"/>
              </a:ext>
            </a:extLst>
          </p:cNvPr>
          <p:cNvSpPr txBox="1"/>
          <p:nvPr/>
        </p:nvSpPr>
        <p:spPr>
          <a:xfrm>
            <a:off x="1166820" y="2386523"/>
            <a:ext cx="3265868" cy="6924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Автобусный экскурсионный маршрут «История в улицах, лицах, событиях»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Точка старта – Историко-краеведческий музей. Продолжительность 1,5 часа, 25 объектов показа, 11 точек следования маршрута.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" name="Овал 19">
            <a:extLst>
              <a:ext uri="{FF2B5EF4-FFF2-40B4-BE49-F238E27FC236}">
                <a16:creationId xmlns:a16="http://schemas.microsoft.com/office/drawing/2014/main" id="{681C32BB-E012-373B-F74F-60BEDD163A87}"/>
              </a:ext>
            </a:extLst>
          </p:cNvPr>
          <p:cNvSpPr/>
          <p:nvPr/>
        </p:nvSpPr>
        <p:spPr>
          <a:xfrm>
            <a:off x="6816113" y="3870251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21" name="Овал 20">
            <a:extLst>
              <a:ext uri="{FF2B5EF4-FFF2-40B4-BE49-F238E27FC236}">
                <a16:creationId xmlns:a16="http://schemas.microsoft.com/office/drawing/2014/main" id="{AF4B88EE-73C0-275D-D7F3-A79F47C52088}"/>
              </a:ext>
            </a:extLst>
          </p:cNvPr>
          <p:cNvSpPr/>
          <p:nvPr/>
        </p:nvSpPr>
        <p:spPr>
          <a:xfrm>
            <a:off x="7764898" y="3038715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BD6F3331-067F-DA52-9174-2389C07E96CF}"/>
              </a:ext>
            </a:extLst>
          </p:cNvPr>
          <p:cNvSpPr/>
          <p:nvPr/>
        </p:nvSpPr>
        <p:spPr>
          <a:xfrm>
            <a:off x="7040584" y="3904154"/>
            <a:ext cx="724314" cy="1460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5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Городской музей</a:t>
            </a:r>
            <a:endParaRPr lang="ru-ID" sz="5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BD6F3331-067F-DA52-9174-2389C07E96CF}"/>
              </a:ext>
            </a:extLst>
          </p:cNvPr>
          <p:cNvSpPr/>
          <p:nvPr/>
        </p:nvSpPr>
        <p:spPr>
          <a:xfrm>
            <a:off x="6952534" y="3068310"/>
            <a:ext cx="724314" cy="146097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cmpd="sng">
            <a:solidFill>
              <a:schemeClr val="bg2">
                <a:lumMod val="9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500" b="1" dirty="0">
                <a:solidFill>
                  <a:schemeClr val="bg1">
                    <a:lumMod val="6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Брянский мост</a:t>
            </a:r>
            <a:endParaRPr lang="ru-ID" sz="500" b="1" dirty="0">
              <a:solidFill>
                <a:schemeClr val="bg1">
                  <a:lumMod val="6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4" name="Овал 23">
            <a:extLst>
              <a:ext uri="{FF2B5EF4-FFF2-40B4-BE49-F238E27FC236}">
                <a16:creationId xmlns:a16="http://schemas.microsoft.com/office/drawing/2014/main" id="{35D67197-D7DC-D223-02D1-1000B2C57B69}"/>
              </a:ext>
            </a:extLst>
          </p:cNvPr>
          <p:cNvSpPr/>
          <p:nvPr/>
        </p:nvSpPr>
        <p:spPr>
          <a:xfrm>
            <a:off x="869573" y="383842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1F099476-09E3-2F37-3B67-A28244658081}"/>
              </a:ext>
            </a:extLst>
          </p:cNvPr>
          <p:cNvSpPr txBox="1"/>
          <p:nvPr/>
        </p:nvSpPr>
        <p:spPr>
          <a:xfrm>
            <a:off x="1162174" y="3827593"/>
            <a:ext cx="3269359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Экологическая тропа в скалах </a:t>
            </a:r>
            <a:r>
              <a:rPr lang="ru-RU" sz="9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Хапова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гребня 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Находится на территории памятника природы «Пещера Большая </a:t>
            </a:r>
            <a:r>
              <a:rPr lang="ru-RU" sz="90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Усть-Катавская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 на высоте 17 метров над уровнем реки Катав. Протяжённость экологической тропы — 500 метров. Подъём по скале оборудован многоуровневой металлической лестницей с площадками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Овал 27">
            <a:extLst>
              <a:ext uri="{FF2B5EF4-FFF2-40B4-BE49-F238E27FC236}">
                <a16:creationId xmlns:a16="http://schemas.microsoft.com/office/drawing/2014/main" id="{35D67197-D7DC-D223-02D1-1000B2C57B69}"/>
              </a:ext>
            </a:extLst>
          </p:cNvPr>
          <p:cNvSpPr/>
          <p:nvPr/>
        </p:nvSpPr>
        <p:spPr>
          <a:xfrm>
            <a:off x="5189928" y="5582273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29" name="Овал 28">
            <a:extLst>
              <a:ext uri="{FF2B5EF4-FFF2-40B4-BE49-F238E27FC236}">
                <a16:creationId xmlns:a16="http://schemas.microsoft.com/office/drawing/2014/main" id="{C1BD3DD5-5456-150A-CE00-B003466622B3}"/>
              </a:ext>
            </a:extLst>
          </p:cNvPr>
          <p:cNvSpPr/>
          <p:nvPr/>
        </p:nvSpPr>
        <p:spPr>
          <a:xfrm>
            <a:off x="869573" y="4776782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1F099476-09E3-2F37-3B67-A28244658081}"/>
              </a:ext>
            </a:extLst>
          </p:cNvPr>
          <p:cNvSpPr txBox="1"/>
          <p:nvPr/>
        </p:nvSpPr>
        <p:spPr>
          <a:xfrm>
            <a:off x="1166820" y="4759684"/>
            <a:ext cx="3264713" cy="5539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Водный маршрут по реке Юрюзань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Точка старта – гора Медведь. Сплавы по реке Юрюзань продолжительностью от  двух до 7 дней, протяжённостью до 88 км. Средняя продолжительность 3 дня и 2 ночи (52 км).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3" name="Рисунок 32"/>
          <p:cNvPicPr>
            <a:picLocks noChangeAspect="1"/>
          </p:cNvPicPr>
          <p:nvPr/>
        </p:nvPicPr>
        <p:blipFill>
          <a:blip r:embed="rId5">
            <a:duotone>
              <a:prstClr val="black"/>
              <a:schemeClr val="accent3">
                <a:tint val="45000"/>
                <a:satMod val="400000"/>
              </a:schemeClr>
            </a:duoton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299" y="1454215"/>
            <a:ext cx="1572657" cy="3313183"/>
          </a:xfrm>
          <a:prstGeom prst="rect">
            <a:avLst/>
          </a:prstGeom>
          <a:effectLst>
            <a:outerShdw blurRad="50800" dist="50800" dir="5400000" algn="ctr" rotWithShape="0">
              <a:schemeClr val="bg2">
                <a:lumMod val="75000"/>
              </a:schemeClr>
            </a:outerShdw>
          </a:effectLst>
        </p:spPr>
      </p:pic>
      <p:sp>
        <p:nvSpPr>
          <p:cNvPr id="34" name="Овал 33">
            <a:extLst>
              <a:ext uri="{FF2B5EF4-FFF2-40B4-BE49-F238E27FC236}">
                <a16:creationId xmlns:a16="http://schemas.microsoft.com/office/drawing/2014/main" id="{CD93531C-0446-5889-06D7-E2FCDB34FED0}"/>
              </a:ext>
            </a:extLst>
          </p:cNvPr>
          <p:cNvSpPr/>
          <p:nvPr/>
        </p:nvSpPr>
        <p:spPr>
          <a:xfrm>
            <a:off x="8629142" y="2888310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bg2">
                <a:lumMod val="7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5" name="Овал 34">
            <a:extLst>
              <a:ext uri="{FF2B5EF4-FFF2-40B4-BE49-F238E27FC236}">
                <a16:creationId xmlns:a16="http://schemas.microsoft.com/office/drawing/2014/main" id="{4C45211F-A378-7AB1-3776-E71E7791729B}"/>
              </a:ext>
            </a:extLst>
          </p:cNvPr>
          <p:cNvSpPr/>
          <p:nvPr/>
        </p:nvSpPr>
        <p:spPr>
          <a:xfrm>
            <a:off x="865925" y="5424768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ID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F099476-09E3-2F37-3B67-A28244658081}"/>
              </a:ext>
            </a:extLst>
          </p:cNvPr>
          <p:cNvSpPr txBox="1"/>
          <p:nvPr/>
        </p:nvSpPr>
        <p:spPr>
          <a:xfrm>
            <a:off x="1161021" y="5423441"/>
            <a:ext cx="3270512" cy="83099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Экскурсионный маршрут «Легенды Салавата </a:t>
            </a:r>
            <a:r>
              <a:rPr lang="ru-RU" sz="9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Юлаева</a:t>
            </a:r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»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Расположен на </a:t>
            </a:r>
            <a:r>
              <a:rPr lang="ru-RU" sz="90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Салаватском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гребне вблизи п. Верхняя Лука </a:t>
            </a:r>
            <a:r>
              <a:rPr lang="ru-RU" sz="90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Усть-Катавского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ГО. Протяжённость 1,2 км. Включает в себя показ 7 природных объектов, связанных с именем Салавата </a:t>
            </a:r>
            <a:r>
              <a:rPr lang="ru-RU" sz="90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Юлаева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в том числе </a:t>
            </a:r>
            <a:r>
              <a:rPr lang="ru-RU" sz="90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экотропу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к пещере </a:t>
            </a:r>
            <a:r>
              <a:rPr lang="ru-RU" sz="90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Салаватской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7" name="Рисунок 36"/>
          <p:cNvPicPr>
            <a:picLocks noChangeAspect="1"/>
          </p:cNvPicPr>
          <p:nvPr/>
        </p:nvPicPr>
        <p:blipFill rotWithShape="1"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l="5254" t="19927"/>
          <a:stretch/>
        </p:blipFill>
        <p:spPr>
          <a:xfrm>
            <a:off x="8295519" y="5432023"/>
            <a:ext cx="1302503" cy="825589"/>
          </a:xfrm>
          <a:prstGeom prst="rect">
            <a:avLst/>
          </a:prstGeom>
        </p:spPr>
      </p:pic>
      <p:sp>
        <p:nvSpPr>
          <p:cNvPr id="38" name="Овал 37">
            <a:extLst>
              <a:ext uri="{FF2B5EF4-FFF2-40B4-BE49-F238E27FC236}">
                <a16:creationId xmlns:a16="http://schemas.microsoft.com/office/drawing/2014/main" id="{CD93531C-0446-5889-06D7-E2FCDB34FED0}"/>
              </a:ext>
            </a:extLst>
          </p:cNvPr>
          <p:cNvSpPr/>
          <p:nvPr/>
        </p:nvSpPr>
        <p:spPr>
          <a:xfrm>
            <a:off x="7614935" y="5582273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9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  <a:endParaRPr lang="ru-ID" sz="9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BD6F3331-067F-DA52-9174-2389C07E96CF}"/>
              </a:ext>
            </a:extLst>
          </p:cNvPr>
          <p:cNvSpPr/>
          <p:nvPr/>
        </p:nvSpPr>
        <p:spPr>
          <a:xfrm>
            <a:off x="7270496" y="5820945"/>
            <a:ext cx="868879" cy="3224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chemeClr val="bg1">
                <a:lumMod val="50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5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на реку Юрюзань с </a:t>
            </a:r>
            <a:r>
              <a:rPr lang="ru-RU" sz="5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Салаватова</a:t>
            </a:r>
            <a:r>
              <a:rPr lang="ru-RU" sz="5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городища</a:t>
            </a:r>
            <a:endParaRPr lang="ru-ID" sz="5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BD6F3331-067F-DA52-9174-2389C07E96CF}"/>
              </a:ext>
            </a:extLst>
          </p:cNvPr>
          <p:cNvSpPr/>
          <p:nvPr/>
        </p:nvSpPr>
        <p:spPr>
          <a:xfrm>
            <a:off x="4848868" y="5820945"/>
            <a:ext cx="868879" cy="322419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 cmpd="sng"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5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Вид на реку Катав с </a:t>
            </a:r>
            <a:r>
              <a:rPr lang="ru-RU" sz="500" b="1" dirty="0" err="1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Хапова</a:t>
            </a:r>
            <a:r>
              <a:rPr lang="ru-RU" sz="500" b="1" dirty="0">
                <a:solidFill>
                  <a:schemeClr val="bg1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гребня</a:t>
            </a:r>
            <a:endParaRPr lang="ru-ID" sz="500" b="1" dirty="0">
              <a:solidFill>
                <a:schemeClr val="bg1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41" name="Рисунок 40"/>
          <p:cNvPicPr>
            <a:picLocks noChangeAspect="1"/>
          </p:cNvPicPr>
          <p:nvPr/>
        </p:nvPicPr>
        <p:blipFill rotWithShape="1">
          <a:blip r:embed="rId8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saturation sat="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t="8377" r="3707" b="3761"/>
          <a:stretch/>
        </p:blipFill>
        <p:spPr>
          <a:xfrm>
            <a:off x="5770247" y="5448151"/>
            <a:ext cx="1320829" cy="8038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9598931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BABAF71-4089-4635-8D62-BB2C93B79E1D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id="{45A40C3D-5FE2-E053-3290-D28F2204372C}"/>
              </a:ext>
            </a:extLst>
          </p:cNvPr>
          <p:cNvSpPr/>
          <p:nvPr/>
        </p:nvSpPr>
        <p:spPr>
          <a:xfrm>
            <a:off x="6835241" y="1429319"/>
            <a:ext cx="2968121" cy="4878504"/>
          </a:xfrm>
          <a:prstGeom prst="roundRect">
            <a:avLst>
              <a:gd name="adj" fmla="val 703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32" name="Скругленный прямоугольник 131">
            <a:extLst>
              <a:ext uri="{FF2B5EF4-FFF2-40B4-BE49-F238E27FC236}">
                <a16:creationId xmlns:a16="http://schemas.microsoft.com/office/drawing/2014/main" id="{8D9851CB-3B9D-FFA9-7B9B-F99179EA665A}"/>
              </a:ext>
            </a:extLst>
          </p:cNvPr>
          <p:cNvSpPr/>
          <p:nvPr/>
        </p:nvSpPr>
        <p:spPr>
          <a:xfrm>
            <a:off x="627016" y="1401546"/>
            <a:ext cx="6056289" cy="4906277"/>
          </a:xfrm>
          <a:prstGeom prst="roundRect">
            <a:avLst>
              <a:gd name="adj" fmla="val 502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97" name="Скругленный прямоугольник 196">
            <a:extLst>
              <a:ext uri="{FF2B5EF4-FFF2-40B4-BE49-F238E27FC236}">
                <a16:creationId xmlns:a16="http://schemas.microsoft.com/office/drawing/2014/main" id="{F2BF197B-A448-E079-7BC3-CC0BAF390F9F}"/>
              </a:ext>
            </a:extLst>
          </p:cNvPr>
          <p:cNvSpPr/>
          <p:nvPr/>
        </p:nvSpPr>
        <p:spPr>
          <a:xfrm>
            <a:off x="750637" y="1525350"/>
            <a:ext cx="5800725" cy="1464749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D317F9C4-38A1-7877-08F5-FF97015D71C6}"/>
              </a:ext>
            </a:extLst>
          </p:cNvPr>
          <p:cNvSpPr txBox="1"/>
          <p:nvPr/>
        </p:nvSpPr>
        <p:spPr>
          <a:xfrm>
            <a:off x="627016" y="550177"/>
            <a:ext cx="916057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2400" b="1" dirty="0"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</a:p>
          <a:p>
            <a:r>
              <a:rPr lang="ru-ID" sz="2400" dirty="0">
                <a:latin typeface="Arial" panose="020B0604020202020204" pitchFamily="34" charset="0"/>
                <a:cs typeface="Arial" panose="020B0604020202020204" pitchFamily="34" charset="0"/>
              </a:rPr>
              <a:t>ЗНАКОВЫЕ </a:t>
            </a:r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МЕРОПРИЯТИЯ СОБЫТИЙНОГО ТУРИЗМА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2165614C-6371-5053-2690-9B9E16044DB3}"/>
              </a:ext>
            </a:extLst>
          </p:cNvPr>
          <p:cNvSpPr/>
          <p:nvPr/>
        </p:nvSpPr>
        <p:spPr>
          <a:xfrm>
            <a:off x="627017" y="163628"/>
            <a:ext cx="66511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туризм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26243AEC-A602-C121-C4DA-F42F48447C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8" name="TextBox 187">
            <a:extLst>
              <a:ext uri="{FF2B5EF4-FFF2-40B4-BE49-F238E27FC236}">
                <a16:creationId xmlns:a16="http://schemas.microsoft.com/office/drawing/2014/main" id="{2697CC25-E141-68D7-3AF7-2D6890050277}"/>
              </a:ext>
            </a:extLst>
          </p:cNvPr>
          <p:cNvSpPr txBox="1"/>
          <p:nvPr/>
        </p:nvSpPr>
        <p:spPr>
          <a:xfrm>
            <a:off x="2860550" y="1842833"/>
            <a:ext cx="3595594" cy="1077218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just"/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Рыболовный фестиваль «Уральский голавль» проводится ежегодно с 2009 года на живописном берегу реки Юрюзань, на территории </a:t>
            </a:r>
            <a:r>
              <a:rPr lang="ru-RU" sz="7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Усть-Катавского</a:t>
            </a: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городского округа, недалеко от посёлка Верхняя Лука. До 100 рыболовов-любителей с нескольких регионов России приезжают посоревноваться в ловле голавля – сильной и красивой рыбы. Фестиваль является </a:t>
            </a:r>
            <a:r>
              <a:rPr lang="ru-RU" sz="7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имиджевым</a:t>
            </a: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событием Южного Урала и входит в «Путеводитель по Челябинской области». Итоги подводятся отдельно среди мужчин, женщин и детей. По результатам всех состязаний во всех номинациях определяются победители и призёры в «Семейной номинации», ведь фестиваль носит концепцию семейного активного отдыха</a:t>
            </a:r>
          </a:p>
        </p:txBody>
      </p:sp>
      <p:sp>
        <p:nvSpPr>
          <p:cNvPr id="203" name="TextBox 202">
            <a:extLst>
              <a:ext uri="{FF2B5EF4-FFF2-40B4-BE49-F238E27FC236}">
                <a16:creationId xmlns:a16="http://schemas.microsoft.com/office/drawing/2014/main" id="{86DD7929-F616-C9CC-CA73-76240227E2F5}"/>
              </a:ext>
            </a:extLst>
          </p:cNvPr>
          <p:cNvSpPr txBox="1"/>
          <p:nvPr/>
        </p:nvSpPr>
        <p:spPr>
          <a:xfrm>
            <a:off x="7056425" y="3894589"/>
            <a:ext cx="2393192" cy="31598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Усть-Катав основан </a:t>
            </a:r>
            <a:endParaRPr lang="en-US" sz="1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1758 году </a:t>
            </a:r>
            <a:endParaRPr lang="ru-RU" sz="1400" b="1" spc="-2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04" name="TextBox 203">
            <a:extLst>
              <a:ext uri="{FF2B5EF4-FFF2-40B4-BE49-F238E27FC236}">
                <a16:creationId xmlns:a16="http://schemas.microsoft.com/office/drawing/2014/main" id="{B7E3A4C9-2BF0-143F-A841-6178A0FDF96B}"/>
              </a:ext>
            </a:extLst>
          </p:cNvPr>
          <p:cNvSpPr txBox="1"/>
          <p:nvPr/>
        </p:nvSpPr>
        <p:spPr>
          <a:xfrm>
            <a:off x="7122705" y="4971974"/>
            <a:ext cx="2393192" cy="120545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98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детская игровая программа;</a:t>
            </a:r>
          </a:p>
          <a:p>
            <a:pPr marL="171450" indent="-171450">
              <a:lnSpc>
                <a:spcPts val="98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молодёжный </a:t>
            </a:r>
            <a:r>
              <a:rPr lang="ru-RU" sz="900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квест</a:t>
            </a: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«Ключи от города»;</a:t>
            </a:r>
          </a:p>
          <a:p>
            <a:pPr marL="171450" indent="-171450">
              <a:lnSpc>
                <a:spcPts val="98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ярмака-выставка художественного и декоративно-прикладного творчества «Парк мастеров»;</a:t>
            </a:r>
          </a:p>
          <a:p>
            <a:pPr marL="171450" indent="-171450">
              <a:lnSpc>
                <a:spcPts val="98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спортивные состязания;</a:t>
            </a:r>
          </a:p>
          <a:p>
            <a:pPr marL="171450" indent="-171450">
              <a:lnSpc>
                <a:spcPts val="98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концертная вечерняя программа.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2947C672-4E28-C96F-D4F6-4966E6FCADA2}"/>
              </a:ext>
            </a:extLst>
          </p:cNvPr>
          <p:cNvSpPr txBox="1"/>
          <p:nvPr/>
        </p:nvSpPr>
        <p:spPr>
          <a:xfrm>
            <a:off x="7057532" y="4379918"/>
            <a:ext cx="2393192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Ежегодно в последнюю субботу июня жители и гости Усть-Катава отмечается День города: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FC00114-96E8-8DCE-5F77-070CD6F3BE9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(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НАИМЕНОВАНИЕ ВАШЕГО МУНИЦИПАЛИТЕТА)</a:t>
            </a:r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91065" y="1543192"/>
            <a:ext cx="2896529" cy="2182052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9573" y="1616502"/>
            <a:ext cx="1749041" cy="1166027"/>
          </a:xfrm>
          <a:prstGeom prst="rect">
            <a:avLst/>
          </a:prstGeom>
        </p:spPr>
      </p:pic>
      <p:sp>
        <p:nvSpPr>
          <p:cNvPr id="27" name="TextBox 26">
            <a:extLst>
              <a:ext uri="{FF2B5EF4-FFF2-40B4-BE49-F238E27FC236}">
                <a16:creationId xmlns:a16="http://schemas.microsoft.com/office/drawing/2014/main" id="{2947C672-4E28-C96F-D4F6-4966E6FCADA2}"/>
              </a:ext>
            </a:extLst>
          </p:cNvPr>
          <p:cNvSpPr txBox="1"/>
          <p:nvPr/>
        </p:nvSpPr>
        <p:spPr>
          <a:xfrm>
            <a:off x="2860550" y="1647925"/>
            <a:ext cx="337662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05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Рыболовный фестиваль «Уральский голавль»</a:t>
            </a:r>
          </a:p>
        </p:txBody>
      </p:sp>
      <p:sp>
        <p:nvSpPr>
          <p:cNvPr id="29" name="Скругленный прямоугольник 28">
            <a:extLst>
              <a:ext uri="{FF2B5EF4-FFF2-40B4-BE49-F238E27FC236}">
                <a16:creationId xmlns:a16="http://schemas.microsoft.com/office/drawing/2014/main" id="{F2BF197B-A448-E079-7BC3-CC0BAF390F9F}"/>
              </a:ext>
            </a:extLst>
          </p:cNvPr>
          <p:cNvSpPr/>
          <p:nvPr/>
        </p:nvSpPr>
        <p:spPr>
          <a:xfrm>
            <a:off x="736595" y="3139820"/>
            <a:ext cx="5800725" cy="1464749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F2BF197B-A448-E079-7BC3-CC0BAF390F9F}"/>
              </a:ext>
            </a:extLst>
          </p:cNvPr>
          <p:cNvSpPr/>
          <p:nvPr/>
        </p:nvSpPr>
        <p:spPr>
          <a:xfrm>
            <a:off x="750637" y="4698352"/>
            <a:ext cx="5800725" cy="1464749"/>
          </a:xfrm>
          <a:prstGeom prst="roundRect">
            <a:avLst>
              <a:gd name="adj" fmla="val 8297"/>
            </a:avLst>
          </a:prstGeom>
          <a:solidFill>
            <a:schemeClr val="bg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2947C672-4E28-C96F-D4F6-4966E6FCADA2}"/>
              </a:ext>
            </a:extLst>
          </p:cNvPr>
          <p:cNvSpPr txBox="1"/>
          <p:nvPr/>
        </p:nvSpPr>
        <p:spPr>
          <a:xfrm>
            <a:off x="959573" y="3289537"/>
            <a:ext cx="3376621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05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Гастрономический конкурс «Фестиваль ухи»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2947C672-4E28-C96F-D4F6-4966E6FCADA2}"/>
              </a:ext>
            </a:extLst>
          </p:cNvPr>
          <p:cNvSpPr txBox="1"/>
          <p:nvPr/>
        </p:nvSpPr>
        <p:spPr>
          <a:xfrm>
            <a:off x="2840567" y="4837008"/>
            <a:ext cx="3828706" cy="15388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05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Фестиваль уличной ловли рыбы «Семейная рыбалка»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2697CC25-E141-68D7-3AF7-2D6890050277}"/>
              </a:ext>
            </a:extLst>
          </p:cNvPr>
          <p:cNvSpPr txBox="1"/>
          <p:nvPr/>
        </p:nvSpPr>
        <p:spPr>
          <a:xfrm>
            <a:off x="953266" y="3531519"/>
            <a:ext cx="3595594" cy="969496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just"/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Гастрономический конкурс «Фестиваль ухи» в Усть-Катаве – единственный подобный праздник на Южном Урале! Проводится с 2018 года. Периодичность - раз в два года. Начиная с 2025 года планируется проводить фестиваль ежегодно. Место проведения – берег реки Юрюзань.</a:t>
            </a:r>
          </a:p>
          <a:p>
            <a:pPr algn="just"/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Команды готовят уху, зрителей участвуют в разнообразных тематических и не только аттракционах и конкурсах, кушают гостевую уху. Самый полюбившийся конкурс – конкурс по метанию рыбацкого сапога на дальность. Кульминация гастрономического фестиваля – творческая презентация блюд и рецептов приготовления ухи.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2697CC25-E141-68D7-3AF7-2D6890050277}"/>
              </a:ext>
            </a:extLst>
          </p:cNvPr>
          <p:cNvSpPr txBox="1"/>
          <p:nvPr/>
        </p:nvSpPr>
        <p:spPr>
          <a:xfrm>
            <a:off x="2854496" y="5027954"/>
            <a:ext cx="3595594" cy="1184940"/>
          </a:xfrm>
          <a:prstGeom prst="rect">
            <a:avLst/>
          </a:prstGeom>
          <a:noFill/>
        </p:spPr>
        <p:txBody>
          <a:bodyPr wrap="square" lIns="0" tIns="0" rIns="0" bIns="0" rtlCol="0" anchor="b">
            <a:spAutoFit/>
          </a:bodyPr>
          <a:lstStyle/>
          <a:p>
            <a:pPr algn="just"/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«Семейная рыбалка» - это попытка объединить семьи в увлекательном и азартном виде отдыха. Фестиваль по уличной рыбалке впервые прошёл в Усть-Катаве в 2023 году. Поплавочная снасть - это именно то, с чего начинает свой путь каждый рыболов, будь то ребёнок или взрослый. А ловить рыбу в уличных условиях - это популярный тренд. К слову, идею </a:t>
            </a:r>
            <a:r>
              <a:rPr lang="ru-RU" sz="700" b="1" dirty="0" err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устькатавцев</a:t>
            </a:r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уже через год подхватила вся страна. В Год семьи подобные фестивали прошли по всей России.</a:t>
            </a:r>
          </a:p>
          <a:p>
            <a:pPr algn="just"/>
            <a:r>
              <a:rPr lang="ru-RU" sz="7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Итоги фестиваля подводятся в личном зачёте - отдельно среди детей, женщин и мужчин. В «Семейной номинации» лучшие команды выявляются по сумме результатов членов семьи в личном </a:t>
            </a:r>
            <a:r>
              <a:rPr lang="ru-RU" sz="700" b="1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зачёте.</a:t>
            </a:r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endParaRPr lang="ru-RU" sz="7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58347" y="3289537"/>
            <a:ext cx="1791743" cy="1194158"/>
          </a:xfrm>
          <a:prstGeom prst="rect">
            <a:avLst/>
          </a:prstGeom>
        </p:spPr>
      </p:pic>
      <p:pic>
        <p:nvPicPr>
          <p:cNvPr id="12" name="Рисунок 1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53266" y="4857320"/>
            <a:ext cx="1720703" cy="11468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0067638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B2805F-75D5-A713-EF45-F8CD68453B1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8B906F29-101C-C5CB-6AC6-8F8AF706CB1F}"/>
              </a:ext>
            </a:extLst>
          </p:cNvPr>
          <p:cNvSpPr/>
          <p:nvPr/>
        </p:nvSpPr>
        <p:spPr>
          <a:xfrm>
            <a:off x="529777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Высокое зависимость МО от обрабатывающей промышленности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Нехватка квалифицированных кадров, отток кадров в крупные города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Высокий износ сетей теплоснабжения, водоснабжения и водоотведения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Дотационность местного бюджета</a:t>
            </a: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1B2E6712-04E7-5838-3ABC-08400429D4F0}"/>
              </a:ext>
            </a:extLst>
          </p:cNvPr>
          <p:cNvSpPr/>
          <p:nvPr/>
        </p:nvSpPr>
        <p:spPr>
          <a:xfrm>
            <a:off x="528379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B1C1E4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уровня инфляции;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увеличение дефицита бюджета;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спад производства;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сокращение доходов населения;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сокращение субъектов малого бизнеса;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уровня загрязнения;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старение населения;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снижение уровня квалификации;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отток специалистов из города;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B1C1E4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7D1038DB-1613-C231-C343-A226DDF5FF09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Развитая обрабатывающая промышленность                                                                                                   (8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1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,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5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% в общем объеме отгруженные продукции в 202</a:t>
            </a:r>
            <a:r>
              <a:rPr kumimoji="0" lang="en-US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4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г.)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Выгодное географическое месторасположение Усть-Катавского городского округа: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-близость Транссибирской магистрали и Федеральной трассы М5;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- близость к республике Башкортостан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Богатое </a:t>
            </a:r>
            <a:r>
              <a:rPr kumimoji="0" lang="ru-RU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историко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культурное наследие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в округе </a:t>
            </a: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одного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профессионального и одного высшего учебного заведения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lang="ru-RU" sz="6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Наличие коммуникаций и транспортной инфраструктуры;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ru-RU" sz="6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</a:t>
            </a:r>
            <a:r>
              <a:rPr kumimoji="0" lang="ru-RU" sz="600" b="1" i="0" u="none" strike="noStrike" kern="1200" cap="none" spc="0" normalizeH="0" baseline="0" noProof="0" dirty="0" err="1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аличие</a:t>
            </a: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свободных мощностей (тепло- и газоснабжения);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BFD28A81-7B18-213D-5E25-38EC540BDA4B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СИЛЬНЫЕ СТОРОНЫ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E253D24C-3929-C7B3-C8F5-A55CEFEAB1F7}"/>
              </a:ext>
            </a:extLst>
          </p:cNvPr>
          <p:cNvSpPr/>
          <p:nvPr/>
        </p:nvSpPr>
        <p:spPr>
          <a:xfrm>
            <a:off x="62701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Ins="144000" rtlCol="0" anchor="t"/>
          <a:lstStyle/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численности населения;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уровня образования и культуры населения;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спорта;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увеличение мощностей и материально-технической базы объектов социальной инфраструктуры;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привлечение инвестиций, развитие логистики;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качества предоставления социальных услуг (образование, здравоохранение и т.д.); 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снижение уровня безработицы;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развитие туризма.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новых рабочих мест;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ru-RU" sz="6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привлечение инвестиций за счет реализации проектов в сфере сельского хозяйства, обрабатывающей промышленности, машиностроения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756A0"/>
              </a:buClr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ru-RU" sz="6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9ABD883A-EFC6-35DE-D240-B59B4990D7D5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ВОЗМОЖНОСТИ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C45C9FC-DD43-A155-ACAF-AB9620BABF4C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2400" b="1" dirty="0"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УСТЬ-КАТАВСКОГО ГОРОДСКОГО ОКРУГА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59D9B901-9C5B-A37B-A45E-7E45DF01F10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9FA4BBD4-A68D-68CA-ABCF-BBAC74050F6C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СЛАБЫЕ СТОРОНЫ</a:t>
            </a: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AB96B5E7-93F1-3530-AA5E-7F1998083348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B1C1E4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УГРОЗЫ</a:t>
            </a:r>
          </a:p>
        </p:txBody>
      </p:sp>
      <p:sp>
        <p:nvSpPr>
          <p:cNvPr id="4" name="Скругленный прямоугольник 3">
            <a:extLst>
              <a:ext uri="{FF2B5EF4-FFF2-40B4-BE49-F238E27FC236}">
                <a16:creationId xmlns:a16="http://schemas.microsoft.com/office/drawing/2014/main" id="{045BB5EA-11D6-9F3E-841B-D54D8484EF24}"/>
              </a:ext>
            </a:extLst>
          </p:cNvPr>
          <p:cNvSpPr/>
          <p:nvPr/>
        </p:nvSpPr>
        <p:spPr>
          <a:xfrm>
            <a:off x="627018" y="163628"/>
            <a:ext cx="97623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en-US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SWOT</a:t>
            </a:r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-анализ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FE48245-9D17-3AA5-4475-4B6BE71BDDBF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УСТЬ-КАТАВСКОГО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155970611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D49A0D2-0039-5241-13CE-AA046594AE82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B0BF2B5B-D07E-4C64-A867-D2A033F8E587}"/>
              </a:ext>
            </a:extLst>
          </p:cNvPr>
          <p:cNvSpPr/>
          <p:nvPr/>
        </p:nvSpPr>
        <p:spPr>
          <a:xfrm>
            <a:off x="627015" y="1956987"/>
            <a:ext cx="9136387" cy="4344980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l" rtl="0" eaLnBrk="1" fontAlgn="ctr" latinLnBrk="0" hangingPunct="1">
              <a:buNone/>
            </a:pPr>
            <a:r>
              <a:rPr lang="ru-RU" sz="1800" b="1" i="0" u="none" strike="noStrike" kern="1200" spc="-10" baseline="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ООО «Усть-Катавский гранитный карьер»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  <a:p>
            <a:pPr marL="0" marR="0" indent="0" algn="l" rtl="0" eaLnBrk="1" fontAlgn="auto" latinLnBrk="0" hangingPunct="1"/>
            <a:r>
              <a:rPr lang="ru-RU" sz="1800" b="0" i="0" u="none" strike="noStrike" kern="1200" dirty="0">
                <a:solidFill>
                  <a:srgbClr val="FFFF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Добыча полезных ископаемых</a:t>
            </a:r>
            <a:endParaRPr lang="ru-RU" sz="1800" b="0" i="0" u="none" strike="noStrike" dirty="0">
              <a:effectLst/>
              <a:latin typeface="Arial" panose="020B0604020202020204" pitchFamily="34" charset="0"/>
            </a:endParaRPr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id="{8AB45174-ADCB-CCB8-91FD-0B8FE60A37FB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7BEBCFC9-2094-4D30-5E88-AD2AAC9910B5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47F25DC1-0EF0-8FCE-EC12-BF13D24215FF}"/>
              </a:ext>
            </a:extLst>
          </p:cNvPr>
          <p:cNvSpPr/>
          <p:nvPr/>
        </p:nvSpPr>
        <p:spPr>
          <a:xfrm>
            <a:off x="627017" y="163628"/>
            <a:ext cx="147610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организации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E161D04-B6AE-6DB3-3015-74CAE5E93D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14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5F0312A7-08F5-BB4E-B2B0-C7A184546B63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7696884"/>
              </p:ext>
            </p:extLst>
          </p:nvPr>
        </p:nvGraphicFramePr>
        <p:xfrm>
          <a:off x="722671" y="1376761"/>
          <a:ext cx="9040734" cy="486501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047269">
                  <a:extLst>
                    <a:ext uri="{9D8B030D-6E8A-4147-A177-3AD203B41FA5}">
                      <a16:colId xmlns:a16="http://schemas.microsoft.com/office/drawing/2014/main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:a16="http://schemas.microsoft.com/office/drawing/2014/main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4168060387"/>
                    </a:ext>
                  </a:extLst>
                </a:gridCol>
              </a:tblGrid>
              <a:tr h="1208036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ОРГАНИЗАЦИИ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Выручка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РАБОЧИЕ </a:t>
                      </a:r>
                    </a:p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чел.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895412"/>
                  </a:ext>
                </a:extLst>
              </a:tr>
              <a:tr h="789148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АО «Усть-Катавский вагоностроительный завод» Кирова»</a:t>
                      </a:r>
                      <a:endParaRPr lang="ru-ID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 трамвайных вагонов, мин, оборудования для топливно-энергетического комплекса</a:t>
                      </a:r>
                      <a:endParaRPr lang="ru-ID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3 600,00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2250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187201"/>
                  </a:ext>
                </a:extLst>
              </a:tr>
              <a:tr h="659993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«Агропарк Урал»</a:t>
                      </a:r>
                      <a:endParaRPr lang="ru-ID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Выращивание овощей</a:t>
                      </a:r>
                      <a:endParaRPr lang="ru-ID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2 900,00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359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925131"/>
                  </a:ext>
                </a:extLst>
              </a:tr>
              <a:tr h="669288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«Усть-Катавский гранитный карьер»</a:t>
                      </a:r>
                      <a:endParaRPr lang="ru-ID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Добыча полезных ископаемых</a:t>
                      </a:r>
                      <a:endParaRPr lang="ru-ID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459,90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548693"/>
                  </a:ext>
                </a:extLst>
              </a:tr>
              <a:tr h="725061">
                <a:tc>
                  <a:txBody>
                    <a:bodyPr/>
                    <a:lstStyle/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«Теплоэнергетика»</a:t>
                      </a:r>
                      <a:endParaRPr lang="ru-ID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Производство, передача и распределение пара и горячей воды; кондиционирование воздуха</a:t>
                      </a:r>
                      <a:endParaRPr lang="ru-ID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366,60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126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430485187"/>
                  </a:ext>
                </a:extLst>
              </a:tr>
              <a:tr h="813487">
                <a:tc>
                  <a:txBody>
                    <a:bodyPr/>
                    <a:lstStyle/>
                    <a:p>
                      <a:pPr algn="l"/>
                      <a:endParaRPr lang="ru-RU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RU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ООО «</a:t>
                      </a:r>
                      <a:r>
                        <a:rPr lang="ru-RU" sz="900" b="1" i="0" spc="-10" baseline="0" dirty="0" err="1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Леспромсервис</a:t>
                      </a:r>
                      <a:r>
                        <a:rPr lang="ru-RU" sz="900" b="1" i="0" spc="-10" baseline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»</a:t>
                      </a:r>
                    </a:p>
                    <a:p>
                      <a:pPr algn="l"/>
                      <a:endParaRPr lang="ru-RU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ID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Лесозаготовки и прочая сельскохозяйственная деятельность</a:t>
                      </a:r>
                      <a:endParaRPr lang="ru-ID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132,00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ru-RU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31</a:t>
                      </a:r>
                    </a:p>
                    <a:p>
                      <a:pPr algn="ctr"/>
                      <a:endParaRPr lang="ru-RU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1482407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61CA959F-7BB1-A9A1-81E0-408E1F8DFD2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УСТЬ-КАТАВСКОГО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8485634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03090561-299F-E9EE-5D3B-1789FBF904A1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BA19B2A8-7E6D-4C86-13F9-15D2E361B4EA}"/>
              </a:ext>
            </a:extLst>
          </p:cNvPr>
          <p:cNvSpPr/>
          <p:nvPr/>
        </p:nvSpPr>
        <p:spPr>
          <a:xfrm>
            <a:off x="5289747" y="4091991"/>
            <a:ext cx="4497839" cy="2215829"/>
          </a:xfrm>
          <a:prstGeom prst="roundRect">
            <a:avLst>
              <a:gd name="adj" fmla="val 1004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365 дней в году овощи созревают в идеальных условиях без пестицидов и стимуляторов роста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;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15 тыс. тонн в год самых свежих и сочных овощей;</a:t>
            </a: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день – столько занимает путь от грядки до полки благодаря растущей сети теплиц и распределительных центров</a:t>
            </a:r>
            <a:endParaRPr kumimoji="0" lang="ru-RU" sz="9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endParaRPr lang="ru-ID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B5FA551-47AC-2027-DF9E-6DA2996BE9D6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КЛЮЧЕВЫЕ КОМПЕТЕНЦИИ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27C5DB63-4410-D25C-57F0-6E55622C7C8B}"/>
              </a:ext>
            </a:extLst>
          </p:cNvPr>
          <p:cNvSpPr/>
          <p:nvPr/>
        </p:nvSpPr>
        <p:spPr>
          <a:xfrm>
            <a:off x="627017" y="163628"/>
            <a:ext cx="150353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ключевые компетенции</a:t>
            </a:r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42BCB5DB-C510-B5B8-EB9A-765661F021D1}"/>
              </a:ext>
            </a:extLst>
          </p:cNvPr>
          <p:cNvSpPr/>
          <p:nvPr/>
        </p:nvSpPr>
        <p:spPr>
          <a:xfrm>
            <a:off x="627009" y="1401546"/>
            <a:ext cx="4497842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АО «УКВЗ» </a:t>
            </a:r>
            <a:endParaRPr lang="ru-RU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6F4E5C5E-6BED-2771-4330-DDA765ACDD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" name="Скругленный прямоугольник 15">
            <a:extLst>
              <a:ext uri="{FF2B5EF4-FFF2-40B4-BE49-F238E27FC236}">
                <a16:creationId xmlns:a16="http://schemas.microsoft.com/office/drawing/2014/main" id="{2489CA34-5BEB-8A6F-06C5-F5487AAD713D}"/>
              </a:ext>
            </a:extLst>
          </p:cNvPr>
          <p:cNvSpPr/>
          <p:nvPr/>
        </p:nvSpPr>
        <p:spPr>
          <a:xfrm>
            <a:off x="627015" y="4091992"/>
            <a:ext cx="4497839" cy="2215828"/>
          </a:xfrm>
          <a:prstGeom prst="roundRect">
            <a:avLst>
              <a:gd name="adj" fmla="val 1004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tIns="144000" rtlCol="0" anchor="t"/>
          <a:lstStyle/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Производит трамвайные вагоны с 1901 года,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что позволяет интегрировать уникальный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производственный опыт в инновационные проекты;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Нам доверяют 95% городов с трамвайными системами. Мы создаем надежный, безопасный и комфортный транспорт;</a:t>
            </a:r>
          </a:p>
          <a:p>
            <a:pPr marR="0" lvl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ru-RU" sz="11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marR="0" lvl="0" indent="-17145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Char char="-"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28000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трамвайных вагонов было выпущено с конвейера УКВЗ по полному циклу производства. </a:t>
            </a: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AE43559E-585B-73F2-B81C-293EA77A378C}"/>
              </a:ext>
            </a:extLst>
          </p:cNvPr>
          <p:cNvSpPr/>
          <p:nvPr/>
        </p:nvSpPr>
        <p:spPr>
          <a:xfrm>
            <a:off x="5289755" y="1401546"/>
            <a:ext cx="4497842" cy="775597"/>
          </a:xfrm>
          <a:prstGeom prst="roundRect">
            <a:avLst>
              <a:gd name="adj" fmla="val 262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Ins="72000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prstClr val="whit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 ООО «Агропарк Урал»</a:t>
            </a:r>
            <a:endParaRPr lang="ru-RU" sz="900" b="1" dirty="0">
              <a:solidFill>
                <a:prstClr val="white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8" name="Скругленный прямоугольник 27">
            <a:extLst>
              <a:ext uri="{FF2B5EF4-FFF2-40B4-BE49-F238E27FC236}">
                <a16:creationId xmlns:a16="http://schemas.microsoft.com/office/drawing/2014/main" id="{E1265C1A-14DC-3BDC-9FFD-A3FD825A9C3C}"/>
              </a:ext>
            </a:extLst>
          </p:cNvPr>
          <p:cNvSpPr/>
          <p:nvPr/>
        </p:nvSpPr>
        <p:spPr>
          <a:xfrm>
            <a:off x="627009" y="2294836"/>
            <a:ext cx="4497842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рынке более 20 лет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32603C95-6E10-6D91-D725-80437CE13FAE}"/>
              </a:ext>
            </a:extLst>
          </p:cNvPr>
          <p:cNvSpPr/>
          <p:nvPr/>
        </p:nvSpPr>
        <p:spPr>
          <a:xfrm>
            <a:off x="5289747" y="2294836"/>
            <a:ext cx="4497842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на рынке более 12 лет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9C00D7DA-3BDD-EBCD-4219-D20983AF0ED0}"/>
              </a:ext>
            </a:extLst>
          </p:cNvPr>
          <p:cNvSpPr/>
          <p:nvPr/>
        </p:nvSpPr>
        <p:spPr>
          <a:xfrm>
            <a:off x="627009" y="3193414"/>
            <a:ext cx="4497842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ведущий производитель трамвайных вагонов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8" name="Скругленный прямоугольник 37">
            <a:extLst>
              <a:ext uri="{FF2B5EF4-FFF2-40B4-BE49-F238E27FC236}">
                <a16:creationId xmlns:a16="http://schemas.microsoft.com/office/drawing/2014/main" id="{F2BDC7A8-D16D-712D-09B3-015B8842E731}"/>
              </a:ext>
            </a:extLst>
          </p:cNvPr>
          <p:cNvSpPr/>
          <p:nvPr/>
        </p:nvSpPr>
        <p:spPr>
          <a:xfrm>
            <a:off x="5289747" y="3193414"/>
            <a:ext cx="4497842" cy="775597"/>
          </a:xfrm>
          <a:prstGeom prst="roundRect">
            <a:avLst>
              <a:gd name="adj" fmla="val 2620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ведущий тепличный комбинат круглогодичного</a:t>
            </a:r>
          </a:p>
          <a:p>
            <a:pPr marL="0" marR="0" lvl="0" indent="0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выращивания овощей закрытого грунта </a:t>
            </a:r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91327A43-9C5E-CB88-5946-D363C0504A0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41148" y="1512743"/>
            <a:ext cx="602299" cy="482653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9247A499-1B8D-98DE-A7D5-18C774103D4E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УСТЬ-КАТАВСКОГО ГОРОДСКОГО ОКРУГА</a:t>
            </a:r>
          </a:p>
        </p:txBody>
      </p:sp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4A02DE63-BAAA-98C7-CC9E-EDCDC659B85A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96481" y="1478487"/>
            <a:ext cx="764643" cy="551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301268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CAE4DF3-4069-426F-765E-1A32C16EED68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id="{A7D13D97-88D9-27E6-6C22-29FB7739103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РЕЗУЛЬТАТЫ</a:t>
            </a:r>
            <a:endParaRPr kumimoji="0" lang="ru-ID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A09EC2F-CF31-786D-D4D8-C17159FE658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СПЕЦИАЛИЗАЦИЯ ОКРУГА И ТРЕНДЫ РАЗВИТИЯ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4F7A3946-1845-FA66-5792-4AAE01563317}"/>
              </a:ext>
            </a:extLst>
          </p:cNvPr>
          <p:cNvSpPr/>
          <p:nvPr/>
        </p:nvSpPr>
        <p:spPr>
          <a:xfrm>
            <a:off x="627017" y="163628"/>
            <a:ext cx="1430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специализация округа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9BF11437-93BC-C50D-E4F1-D7C848057BE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8DFD040F-E768-5ADE-B5B2-62A957EAB713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СПЕЦИАЛИЗАЦИЯ</a:t>
            </a:r>
            <a:endParaRPr lang="ru-ID" dirty="0">
              <a:solidFill>
                <a:srgbClr val="4756A0"/>
              </a:solidFill>
            </a:endParaRPr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id="{E892DF85-E276-19EC-9AE4-EDF25C1DD3F8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ТРЕНД</a:t>
            </a:r>
            <a:endParaRPr kumimoji="0" lang="ru-ID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id="{11A4B8E0-BDA8-FF6A-9BD0-97F7BBC9403A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ЭФФЕКТЫ</a:t>
            </a:r>
            <a:endParaRPr kumimoji="0" lang="ru-ID" sz="1800" b="0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5" name="Скругленный прямоугольник 24">
            <a:extLst>
              <a:ext uri="{FF2B5EF4-FFF2-40B4-BE49-F238E27FC236}">
                <a16:creationId xmlns:a16="http://schemas.microsoft.com/office/drawing/2014/main" id="{C02EF7BD-C028-6329-5305-8F88F1AC95F6}"/>
              </a:ext>
            </a:extLst>
          </p:cNvPr>
          <p:cNvSpPr/>
          <p:nvPr/>
        </p:nvSpPr>
        <p:spPr>
          <a:xfrm>
            <a:off x="621447" y="2315835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ОБРАБАТЫВАЮЩЕЕ ПРОИЗВОДСТВО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Производство трамвайных вагонов, мин, оборудования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0" name="Скругленный прямоугольник 29">
            <a:extLst>
              <a:ext uri="{FF2B5EF4-FFF2-40B4-BE49-F238E27FC236}">
                <a16:creationId xmlns:a16="http://schemas.microsoft.com/office/drawing/2014/main" id="{7BE4B10B-9BE5-5535-7DC1-84A76C3E4FF9}"/>
              </a:ext>
            </a:extLst>
          </p:cNvPr>
          <p:cNvSpPr/>
          <p:nvPr/>
        </p:nvSpPr>
        <p:spPr>
          <a:xfrm>
            <a:off x="3006465" y="2313224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следование концепции устойчивого развития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1" name="Скругленный прямоугольник 30">
            <a:extLst>
              <a:ext uri="{FF2B5EF4-FFF2-40B4-BE49-F238E27FC236}">
                <a16:creationId xmlns:a16="http://schemas.microsoft.com/office/drawing/2014/main" id="{9CD9B1A4-5B87-CACD-4C89-1F5A2879F8A7}"/>
              </a:ext>
            </a:extLst>
          </p:cNvPr>
          <p:cNvSpPr/>
          <p:nvPr/>
        </p:nvSpPr>
        <p:spPr>
          <a:xfrm>
            <a:off x="3023167" y="345298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новейшие технологии и инновационный подход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451F4428-9FCA-5063-D656-8F80EF03FD67}"/>
              </a:ext>
            </a:extLst>
          </p:cNvPr>
          <p:cNvSpPr/>
          <p:nvPr/>
        </p:nvSpPr>
        <p:spPr>
          <a:xfrm>
            <a:off x="2946253" y="5312028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lang="ru-RU" sz="800" dirty="0">
                <a:solidFill>
                  <a:schemeClr val="tx1"/>
                </a:solidFill>
                <a:latin typeface="Rubik"/>
              </a:rPr>
              <a:t>д</a:t>
            </a:r>
            <a:r>
              <a:rPr lang="ru-RU" sz="800" b="0" i="0" dirty="0">
                <a:solidFill>
                  <a:schemeClr val="tx1"/>
                </a:solidFill>
                <a:effectLst/>
                <a:latin typeface="Rubik"/>
              </a:rPr>
              <a:t>обыча щ</a:t>
            </a: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ебня и гравия из плотных горных пород для строительных работ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4" name="Скругленный прямоугольник 33">
            <a:extLst>
              <a:ext uri="{FF2B5EF4-FFF2-40B4-BE49-F238E27FC236}">
                <a16:creationId xmlns:a16="http://schemas.microsoft.com/office/drawing/2014/main" id="{446787C7-71E0-4401-A234-F9D01230A173}"/>
              </a:ext>
            </a:extLst>
          </p:cNvPr>
          <p:cNvSpPr/>
          <p:nvPr/>
        </p:nvSpPr>
        <p:spPr>
          <a:xfrm>
            <a:off x="5276603" y="2313224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повышение технологичности производства и функциональности оборудования и машин</a:t>
            </a:r>
          </a:p>
        </p:txBody>
      </p:sp>
      <p:sp>
        <p:nvSpPr>
          <p:cNvPr id="37" name="Скругленный прямоугольник 36">
            <a:extLst>
              <a:ext uri="{FF2B5EF4-FFF2-40B4-BE49-F238E27FC236}">
                <a16:creationId xmlns:a16="http://schemas.microsoft.com/office/drawing/2014/main" id="{E4CA7EB7-C354-EF11-6D62-CF3433AAF3E7}"/>
              </a:ext>
            </a:extLst>
          </p:cNvPr>
          <p:cNvSpPr/>
          <p:nvPr/>
        </p:nvSpPr>
        <p:spPr>
          <a:xfrm>
            <a:off x="5296079" y="344300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обеспечение потребительского рынка свежими овощами круглый год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39C3BFB0-AC8C-DC51-95F1-FC5B2E117CFA}"/>
              </a:ext>
            </a:extLst>
          </p:cNvPr>
          <p:cNvSpPr/>
          <p:nvPr/>
        </p:nvSpPr>
        <p:spPr>
          <a:xfrm>
            <a:off x="5402614" y="5296051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обеспечение строительным щебнем</a:t>
            </a:r>
          </a:p>
        </p:txBody>
      </p:sp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620A350A-0C83-6169-7BB7-91190AAC56AA}"/>
              </a:ext>
            </a:extLst>
          </p:cNvPr>
          <p:cNvSpPr/>
          <p:nvPr/>
        </p:nvSpPr>
        <p:spPr>
          <a:xfrm>
            <a:off x="7620885" y="2304455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Ins="72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объёмов производства                  и доходов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>
                <a:solidFill>
                  <a:prstClr val="black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усиление позиции местных предприятий</a:t>
            </a: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endParaRPr lang="ru-RU" sz="700" b="1" dirty="0">
              <a:solidFill>
                <a:prstClr val="black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создание новых рабочих мест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2" name="Скругленный прямоугольник 41">
            <a:extLst>
              <a:ext uri="{FF2B5EF4-FFF2-40B4-BE49-F238E27FC236}">
                <a16:creationId xmlns:a16="http://schemas.microsoft.com/office/drawing/2014/main" id="{5E94A2F5-2793-E16F-26F2-58AAB470AE7B}"/>
              </a:ext>
            </a:extLst>
          </p:cNvPr>
          <p:cNvSpPr/>
          <p:nvPr/>
        </p:nvSpPr>
        <p:spPr>
          <a:xfrm>
            <a:off x="7620885" y="3432248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объёмов производства                  и доходов</a:t>
            </a:r>
          </a:p>
          <a:p>
            <a:pPr>
              <a:buClr>
                <a:srgbClr val="4756A0"/>
              </a:buClr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новых рабочих мест</a:t>
            </a:r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0B159CCD-8DCC-35D9-D343-F8D7980C00D8}"/>
              </a:ext>
            </a:extLst>
          </p:cNvPr>
          <p:cNvSpPr/>
          <p:nvPr/>
        </p:nvSpPr>
        <p:spPr>
          <a:xfrm>
            <a:off x="621447" y="3448900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СЕЛЬСКОЕ ХОЗЯЙСТВО</a:t>
            </a:r>
            <a:endParaRPr lang="ru-RU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Выращивание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овощей закрытого грунта </a:t>
            </a:r>
            <a:endParaRPr kumimoji="0" lang="ru-ID" sz="700" b="1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id="{8EA64575-B412-1ABF-E226-D9E08A3F70D2}"/>
              </a:ext>
            </a:extLst>
          </p:cNvPr>
          <p:cNvSpPr/>
          <p:nvPr/>
        </p:nvSpPr>
        <p:spPr>
          <a:xfrm>
            <a:off x="620074" y="5329252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Ins="108000" rtlCol="0" anchor="ctr"/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ДОБЫЧА ПОЛЕЗНЫХ ИСКОПАЕМЫХ</a:t>
            </a:r>
          </a:p>
          <a:p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Производство</a:t>
            </a: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щебня</a:t>
            </a:r>
            <a:endParaRPr lang="ru-ID" sz="7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60" name="Рисунок 59" descr="Мишень со сплошной заливкой">
            <a:extLst>
              <a:ext uri="{FF2B5EF4-FFF2-40B4-BE49-F238E27FC236}">
                <a16:creationId xmlns:a16="http://schemas.microsoft.com/office/drawing/2014/main" id="{A81A232F-CB3D-247F-434B-78C8D8C3FE1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270" y="2549826"/>
            <a:ext cx="360000" cy="360000"/>
          </a:xfrm>
          <a:prstGeom prst="rect">
            <a:avLst/>
          </a:prstGeom>
        </p:spPr>
      </p:pic>
      <p:pic>
        <p:nvPicPr>
          <p:cNvPr id="62" name="Рисунок 61" descr="Мишень со сплошной заливкой">
            <a:extLst>
              <a:ext uri="{FF2B5EF4-FFF2-40B4-BE49-F238E27FC236}">
                <a16:creationId xmlns:a16="http://schemas.microsoft.com/office/drawing/2014/main" id="{00CC93DE-FC64-D56E-17C6-6E314509E86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270" y="3593582"/>
            <a:ext cx="360000" cy="360000"/>
          </a:xfrm>
          <a:prstGeom prst="rect">
            <a:avLst/>
          </a:prstGeom>
        </p:spPr>
      </p:pic>
      <p:pic>
        <p:nvPicPr>
          <p:cNvPr id="65" name="Рисунок 64" descr="Щит со сплошной заливкой">
            <a:extLst>
              <a:ext uri="{FF2B5EF4-FFF2-40B4-BE49-F238E27FC236}">
                <a16:creationId xmlns:a16="http://schemas.microsoft.com/office/drawing/2014/main" id="{E8A80F92-20F9-65E4-220C-991DF547B26F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270" y="4639906"/>
            <a:ext cx="360000" cy="360000"/>
          </a:xfrm>
          <a:prstGeom prst="rect">
            <a:avLst/>
          </a:prstGeom>
        </p:spPr>
      </p:pic>
      <p:pic>
        <p:nvPicPr>
          <p:cNvPr id="67" name="Рисунок 66" descr="Золотые слитки со сплошной заливкой">
            <a:extLst>
              <a:ext uri="{FF2B5EF4-FFF2-40B4-BE49-F238E27FC236}">
                <a16:creationId xmlns:a16="http://schemas.microsoft.com/office/drawing/2014/main" id="{B0CC6219-D947-1401-0A40-495B03354A3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753270" y="5491458"/>
            <a:ext cx="360000" cy="36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2A3C898-9EA6-1D32-44F3-C6779798CA9A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УСТЬ-КАТАВСКОГО ГОРОДСКОГО ОКРУГА</a:t>
            </a:r>
          </a:p>
        </p:txBody>
      </p:sp>
      <p:sp>
        <p:nvSpPr>
          <p:cNvPr id="4" name="Скругленный прямоугольник 41">
            <a:extLst>
              <a:ext uri="{FF2B5EF4-FFF2-40B4-BE49-F238E27FC236}">
                <a16:creationId xmlns:a16="http://schemas.microsoft.com/office/drawing/2014/main" id="{7CE94B20-3952-6D9B-1010-5790F59F2CC4}"/>
              </a:ext>
            </a:extLst>
          </p:cNvPr>
          <p:cNvSpPr/>
          <p:nvPr/>
        </p:nvSpPr>
        <p:spPr>
          <a:xfrm>
            <a:off x="7710002" y="5296051"/>
            <a:ext cx="2195998" cy="936000"/>
          </a:xfrm>
          <a:prstGeom prst="roundRect">
            <a:avLst>
              <a:gd name="adj" fmla="val 2480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44000" rtlCol="0" anchor="ctr"/>
          <a:lstStyle/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kumimoji="0" lang="ru-RU" sz="700" b="1" i="0" u="none" strike="noStrike" kern="1200" cap="none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рост объёмов производства                  и доходов</a:t>
            </a:r>
          </a:p>
          <a:p>
            <a:pPr>
              <a:buClr>
                <a:srgbClr val="4756A0"/>
              </a:buClr>
            </a:pPr>
            <a:endParaRPr kumimoji="0" lang="ru-RU" sz="7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  <a:p>
            <a:pPr marL="171450" indent="-171450">
              <a:buClr>
                <a:srgbClr val="4756A0"/>
              </a:buClr>
              <a:buFont typeface="Arial" panose="020B0604020202020204" pitchFamily="34" charset="0"/>
              <a:buChar char="•"/>
            </a:pPr>
            <a:r>
              <a:rPr lang="ru-RU" sz="7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новых рабочих мест</a:t>
            </a:r>
          </a:p>
        </p:txBody>
      </p:sp>
    </p:spTree>
    <p:extLst>
      <p:ext uri="{BB962C8B-B14F-4D97-AF65-F5344CB8AC3E}">
        <p14:creationId xmlns:p14="http://schemas.microsoft.com/office/powerpoint/2010/main" val="14376521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CEE1F72B-78FB-C0E5-AB47-4F01C1333AB0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83604F0B-1B63-9830-5465-9207F27CD48C}"/>
              </a:ext>
            </a:extLst>
          </p:cNvPr>
          <p:cNvSpPr/>
          <p:nvPr/>
        </p:nvSpPr>
        <p:spPr>
          <a:xfrm>
            <a:off x="627015" y="1956987"/>
            <a:ext cx="9136387" cy="4201387"/>
          </a:xfrm>
          <a:prstGeom prst="roundRect">
            <a:avLst>
              <a:gd name="adj" fmla="val 662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85" name="Скругленный прямоугольник 84">
            <a:extLst>
              <a:ext uri="{FF2B5EF4-FFF2-40B4-BE49-F238E27FC236}">
                <a16:creationId xmlns:a16="http://schemas.microsoft.com/office/drawing/2014/main" id="{4733D63F-9C91-7172-A732-28E6372E6603}"/>
              </a:ext>
            </a:extLst>
          </p:cNvPr>
          <p:cNvSpPr/>
          <p:nvPr/>
        </p:nvSpPr>
        <p:spPr>
          <a:xfrm>
            <a:off x="627016" y="1401546"/>
            <a:ext cx="9136399" cy="1152811"/>
          </a:xfrm>
          <a:prstGeom prst="roundRect">
            <a:avLst>
              <a:gd name="adj" fmla="val 2222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BA9F1C0A-0B2A-DA06-9CBA-B877B267DC3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РЕАЛИЗУЕММЫЕ ИНВЕСТИЦИОННЫЕ ПРОЕКТЫ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71DB78E3-261E-0A63-C832-846882E4B22E}"/>
              </a:ext>
            </a:extLst>
          </p:cNvPr>
          <p:cNvSpPr/>
          <p:nvPr/>
        </p:nvSpPr>
        <p:spPr>
          <a:xfrm>
            <a:off x="627017" y="163628"/>
            <a:ext cx="233484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реализуемые инвестиционные проекты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7163517-862E-F95A-CFC5-24B3C29DF1A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6" name="Таблица 5">
            <a:extLst>
              <a:ext uri="{FF2B5EF4-FFF2-40B4-BE49-F238E27FC236}">
                <a16:creationId xmlns:a16="http://schemas.microsoft.com/office/drawing/2014/main" id="{33D0F098-1E6E-711D-3B14-A0204797BE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12679485"/>
              </p:ext>
            </p:extLst>
          </p:nvPr>
        </p:nvGraphicFramePr>
        <p:xfrm>
          <a:off x="627015" y="1376759"/>
          <a:ext cx="9136390" cy="475682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42925">
                  <a:extLst>
                    <a:ext uri="{9D8B030D-6E8A-4147-A177-3AD203B41FA5}">
                      <a16:colId xmlns:a16="http://schemas.microsoft.com/office/drawing/2014/main" val="3163916451"/>
                    </a:ext>
                  </a:extLst>
                </a:gridCol>
                <a:gridCol w="3142925">
                  <a:extLst>
                    <a:ext uri="{9D8B030D-6E8A-4147-A177-3AD203B41FA5}">
                      <a16:colId xmlns:a16="http://schemas.microsoft.com/office/drawing/2014/main" val="2399887350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223652072"/>
                    </a:ext>
                  </a:extLst>
                </a:gridCol>
                <a:gridCol w="1425270">
                  <a:extLst>
                    <a:ext uri="{9D8B030D-6E8A-4147-A177-3AD203B41FA5}">
                      <a16:colId xmlns:a16="http://schemas.microsoft.com/office/drawing/2014/main" val="4168060387"/>
                    </a:ext>
                  </a:extLst>
                </a:gridCol>
              </a:tblGrid>
              <a:tr h="1188888">
                <a:tc>
                  <a:txBody>
                    <a:bodyPr/>
                    <a:lstStyle/>
                    <a:p>
                      <a:pPr algn="ctr"/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НАИМЕНОВАНИЕ ПРОЕКТА 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СФЕРА ДЕЯТЕЛЬНОСТИ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ИНВЕСТИЦИИ </a:t>
                      </a:r>
                    </a:p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млн. руб.</a:t>
                      </a:r>
                    </a:p>
                  </a:txBody>
                  <a:tcPr marL="0" marR="0" marT="216000" marB="216000"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СРОКИ </a:t>
                      </a:r>
                    </a:p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РЕАЛИЗАЦИИ</a:t>
                      </a:r>
                    </a:p>
                  </a:txBody>
                  <a:tcPr marL="0" marR="0" marT="216000" marB="21600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300895412"/>
                  </a:ext>
                </a:extLst>
              </a:tr>
              <a:tr h="17839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автомобильной газонаполнительной компрессорной станции в г. Усть-Катав</a:t>
                      </a:r>
                      <a:endParaRPr lang="ru-ID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ID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l"/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представляет возможность для функционирования автомобильного транспорта, использующего в качестве моторного топлива компримированный природный газ</a:t>
                      </a:r>
                    </a:p>
                  </a:txBody>
                  <a:tcPr marL="18000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174,67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187201"/>
                  </a:ext>
                </a:extLst>
              </a:tr>
              <a:tr h="178397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Строительство ФОК с универсальным игровым залом</a:t>
                      </a:r>
                      <a:endParaRPr lang="ru-ID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l"/>
                      <a:endParaRPr lang="ru-ID" sz="900" b="1" i="0" spc="-10" baseline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576000" marR="3600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0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для всех категорий и групп населения условий для занятий физической культурой и спортом, массовым спортом, в т.ч. повышение уровня обеспеченности населения объектами спорта</a:t>
                      </a:r>
                      <a:endParaRPr lang="ru-ID" sz="9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8000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117,4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2025</a:t>
                      </a:r>
                      <a:r>
                        <a:rPr lang="ru-RU" sz="9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-2026</a:t>
                      </a:r>
                      <a:endParaRPr lang="ru-ID" sz="9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0" marR="0" marT="0" marB="0" anchor="ctr">
                    <a:lnR w="6350" cap="flat" cmpd="sng" algn="ctr">
                      <a:noFill/>
                      <a:prstDash val="sysDash"/>
                      <a:round/>
                      <a:headEnd type="none" w="med" len="med"/>
                      <a:tailEnd type="none" w="med" len="med"/>
                    </a:lnR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801925131"/>
                  </a:ext>
                </a:extLst>
              </a:tr>
            </a:tbl>
          </a:graphicData>
        </a:graphic>
      </p:graphicFrame>
      <p:pic>
        <p:nvPicPr>
          <p:cNvPr id="12" name="Рисунок 11" descr="Бумага со сплошной заливкой">
            <a:extLst>
              <a:ext uri="{FF2B5EF4-FFF2-40B4-BE49-F238E27FC236}">
                <a16:creationId xmlns:a16="http://schemas.microsoft.com/office/drawing/2014/main" id="{5ED32E53-7029-18FD-10BF-3F5392B8E6E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753270" y="3136881"/>
            <a:ext cx="360000" cy="360000"/>
          </a:xfrm>
          <a:prstGeom prst="rect">
            <a:avLst/>
          </a:prstGeom>
        </p:spPr>
      </p:pic>
      <p:pic>
        <p:nvPicPr>
          <p:cNvPr id="14" name="Рисунок 13" descr="Стоп со сплошной заливкой">
            <a:extLst>
              <a:ext uri="{FF2B5EF4-FFF2-40B4-BE49-F238E27FC236}">
                <a16:creationId xmlns:a16="http://schemas.microsoft.com/office/drawing/2014/main" id="{C85B705E-0FB2-82CA-57E6-F5C4CF1BCB35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3270" y="4979198"/>
            <a:ext cx="360000" cy="3600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EC3C3348-2A1B-49E4-EF9E-591318CD5AF1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УСТЬ-КАТАВСКОГО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184469792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62CA7548-6045-4ECD-4A16-A7415314D93C}"/>
              </a:ext>
            </a:extLst>
          </p:cNvPr>
          <p:cNvSpPr/>
          <p:nvPr/>
        </p:nvSpPr>
        <p:spPr>
          <a:xfrm>
            <a:off x="621668" y="4941668"/>
            <a:ext cx="5050516" cy="630000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подробной информацией о площадках, точках подключения,          ресурсных мощностях, транспортной и инженерной инфраструктуре можно                          на сайте администрации Усть-Катавского городского округа по ссылке: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2"/>
              </a:rPr>
              <a:t>https://www.ukgo.su/development/economy/investitsionnoe_razvitie.php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9EE9BF0B-A955-72BD-BF57-41E9CFEF29D7}"/>
              </a:ext>
            </a:extLst>
          </p:cNvPr>
          <p:cNvSpPr/>
          <p:nvPr/>
        </p:nvSpPr>
        <p:spPr>
          <a:xfrm>
            <a:off x="621668" y="5676970"/>
            <a:ext cx="5050516" cy="630000"/>
          </a:xfrm>
          <a:prstGeom prst="roundRect">
            <a:avLst>
              <a:gd name="adj" fmla="val 42003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03999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Ознакомиться с реестром муниципального имущества в округе можно                                 на сайте администрации Усть-Катавского городского округа по ссылке: </a:t>
            </a:r>
            <a:r>
              <a:rPr kumimoji="0" lang="fr-FR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  <a:hlinkClick r:id="rId3"/>
              </a:rPr>
              <a:t>https://www.ukgo.su/development/smallbusiness/podderzhka-malogo-biznesa.php</a:t>
            </a:r>
            <a:r>
              <a:rPr kumimoji="0" lang="ru-RU" sz="800" b="0" i="0" u="none" strike="noStrike" kern="1200" cap="none" spc="0" normalizeH="0" baseline="0" noProof="0" dirty="0">
                <a:ln>
                  <a:noFill/>
                </a:ln>
                <a:solidFill>
                  <a:srgbClr val="4756A0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</a:t>
            </a:r>
            <a:endParaRPr kumimoji="0" lang="ru-RU" sz="800" b="1" i="0" u="none" strike="noStrike" kern="1200" cap="none" spc="0" normalizeH="0" baseline="0" noProof="0" dirty="0">
              <a:ln>
                <a:noFill/>
              </a:ln>
              <a:solidFill>
                <a:srgbClr val="4756A0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pic>
        <p:nvPicPr>
          <p:cNvPr id="177" name="Рисунок 176" descr="Протекающий кран со сплошной заливкой">
            <a:extLst>
              <a:ext uri="{FF2B5EF4-FFF2-40B4-BE49-F238E27FC236}">
                <a16:creationId xmlns:a16="http://schemas.microsoft.com/office/drawing/2014/main" id="{CA8B5039-688D-6BC4-F5B2-17D48DBC276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53270" y="3824239"/>
            <a:ext cx="360000" cy="360000"/>
          </a:xfrm>
          <a:prstGeom prst="rect">
            <a:avLst/>
          </a:prstGeom>
        </p:spPr>
      </p:pic>
      <p:pic>
        <p:nvPicPr>
          <p:cNvPr id="176" name="Рисунок 175" descr="Протекающий кран со сплошной заливкой">
            <a:extLst>
              <a:ext uri="{FF2B5EF4-FFF2-40B4-BE49-F238E27FC236}">
                <a16:creationId xmlns:a16="http://schemas.microsoft.com/office/drawing/2014/main" id="{3E68B0A0-4742-F882-8E9C-7A80A16BF3B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749313" y="3327380"/>
            <a:ext cx="360000" cy="360000"/>
          </a:xfrm>
          <a:prstGeom prst="rect">
            <a:avLst/>
          </a:prstGeom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5927788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6" y="163628"/>
            <a:ext cx="232095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7015" y="1401547"/>
            <a:ext cx="5045169" cy="1253923"/>
          </a:xfrm>
          <a:prstGeom prst="roundRect">
            <a:avLst>
              <a:gd name="adj" fmla="val 22570"/>
            </a:avLst>
          </a:prstGeom>
          <a:solidFill>
            <a:srgbClr val="4756A0"/>
          </a:solidFill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9B17874-7392-F85E-5379-718FAA06C17E}"/>
              </a:ext>
            </a:extLst>
          </p:cNvPr>
          <p:cNvSpPr txBox="1"/>
          <p:nvPr/>
        </p:nvSpPr>
        <p:spPr>
          <a:xfrm>
            <a:off x="6343567" y="5537887"/>
            <a:ext cx="126966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количество свободных инвестиционных площадок </a:t>
            </a:r>
          </a:p>
        </p:txBody>
      </p:sp>
      <p:sp>
        <p:nvSpPr>
          <p:cNvPr id="54" name="TextBox 53">
            <a:extLst>
              <a:ext uri="{FF2B5EF4-FFF2-40B4-BE49-F238E27FC236}">
                <a16:creationId xmlns:a16="http://schemas.microsoft.com/office/drawing/2014/main" id="{C0388878-7673-B3D7-16E2-85DAC1832202}"/>
              </a:ext>
            </a:extLst>
          </p:cNvPr>
          <p:cNvSpPr txBox="1"/>
          <p:nvPr/>
        </p:nvSpPr>
        <p:spPr>
          <a:xfrm>
            <a:off x="8358876" y="5991970"/>
            <a:ext cx="132496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индустриальный парк</a:t>
            </a:r>
          </a:p>
        </p:txBody>
      </p:sp>
      <p:sp>
        <p:nvSpPr>
          <p:cNvPr id="73" name="TextBox 72">
            <a:extLst>
              <a:ext uri="{FF2B5EF4-FFF2-40B4-BE49-F238E27FC236}">
                <a16:creationId xmlns:a16="http://schemas.microsoft.com/office/drawing/2014/main" id="{7262B2B9-CDF1-28C2-513A-ADBE8D9D5522}"/>
              </a:ext>
            </a:extLst>
          </p:cNvPr>
          <p:cNvSpPr txBox="1"/>
          <p:nvPr/>
        </p:nvSpPr>
        <p:spPr>
          <a:xfrm>
            <a:off x="8358875" y="5533294"/>
            <a:ext cx="1393223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газоснабжения</a:t>
            </a:r>
          </a:p>
        </p:txBody>
      </p:sp>
      <p:sp>
        <p:nvSpPr>
          <p:cNvPr id="75" name="TextBox 74">
            <a:extLst>
              <a:ext uri="{FF2B5EF4-FFF2-40B4-BE49-F238E27FC236}">
                <a16:creationId xmlns:a16="http://schemas.microsoft.com/office/drawing/2014/main" id="{70BCAE04-B8CB-BA7A-9570-46EBF00DFEB3}"/>
              </a:ext>
            </a:extLst>
          </p:cNvPr>
          <p:cNvSpPr txBox="1"/>
          <p:nvPr/>
        </p:nvSpPr>
        <p:spPr>
          <a:xfrm>
            <a:off x="8358876" y="5762632"/>
            <a:ext cx="132496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объекты электроснабжения</a:t>
            </a:r>
          </a:p>
        </p:txBody>
      </p:sp>
      <p:pic>
        <p:nvPicPr>
          <p:cNvPr id="84" name="Рисунок 83" descr="Маркер со сплошной заливкой">
            <a:extLst>
              <a:ext uri="{FF2B5EF4-FFF2-40B4-BE49-F238E27FC236}">
                <a16:creationId xmlns:a16="http://schemas.microsoft.com/office/drawing/2014/main" id="{72083DFE-EDD9-273A-911A-529160DD2C26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7329080" y="3214360"/>
            <a:ext cx="180000" cy="180000"/>
          </a:xfrm>
          <a:prstGeom prst="rect">
            <a:avLst/>
          </a:prstGeom>
        </p:spPr>
      </p:pic>
      <p:sp>
        <p:nvSpPr>
          <p:cNvPr id="4" name="Овал 3">
            <a:extLst>
              <a:ext uri="{FF2B5EF4-FFF2-40B4-BE49-F238E27FC236}">
                <a16:creationId xmlns:a16="http://schemas.microsoft.com/office/drawing/2014/main" id="{3A9B2723-88E7-A952-51F4-C32FCFC650A2}"/>
              </a:ext>
            </a:extLst>
          </p:cNvPr>
          <p:cNvSpPr/>
          <p:nvPr/>
        </p:nvSpPr>
        <p:spPr>
          <a:xfrm>
            <a:off x="6024876" y="5568490"/>
            <a:ext cx="180000" cy="180000"/>
          </a:xfrm>
          <a:prstGeom prst="ellipse">
            <a:avLst/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198000" rtlCol="0" anchor="t"/>
          <a:lstStyle/>
          <a:p>
            <a:pPr algn="ctr"/>
            <a:r>
              <a:rPr lang="ru-ID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…</a:t>
            </a:r>
          </a:p>
        </p:txBody>
      </p:sp>
      <p:pic>
        <p:nvPicPr>
          <p:cNvPr id="25" name="Рисунок 24" descr="Электрическая опора со сплошной заливкой">
            <a:extLst>
              <a:ext uri="{FF2B5EF4-FFF2-40B4-BE49-F238E27FC236}">
                <a16:creationId xmlns:a16="http://schemas.microsoft.com/office/drawing/2014/main" id="{470D18D5-491B-7E76-5E16-58B42C771EA7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8052695" y="5726493"/>
            <a:ext cx="180000" cy="180000"/>
          </a:xfrm>
          <a:prstGeom prst="rect">
            <a:avLst/>
          </a:prstGeom>
        </p:spPr>
      </p:pic>
      <p:pic>
        <p:nvPicPr>
          <p:cNvPr id="66" name="Рисунок 65" descr="Производство со сплошной заливкой">
            <a:extLst>
              <a:ext uri="{FF2B5EF4-FFF2-40B4-BE49-F238E27FC236}">
                <a16:creationId xmlns:a16="http://schemas.microsoft.com/office/drawing/2014/main" id="{F298B11F-C3E1-47BB-7A6C-94022096E34B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8052695" y="5951827"/>
            <a:ext cx="180000" cy="180000"/>
          </a:xfrm>
          <a:prstGeom prst="rect">
            <a:avLst/>
          </a:prstGeom>
        </p:spPr>
      </p:pic>
      <p:pic>
        <p:nvPicPr>
          <p:cNvPr id="117" name="Рисунок 116" descr="Огонь со сплошной заливкой">
            <a:extLst>
              <a:ext uri="{FF2B5EF4-FFF2-40B4-BE49-F238E27FC236}">
                <a16:creationId xmlns:a16="http://schemas.microsoft.com/office/drawing/2014/main" id="{9C1A38E6-F04C-2B65-CF66-222FB2F71ACD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8047266" y="5501155"/>
            <a:ext cx="180000" cy="180000"/>
          </a:xfrm>
          <a:prstGeom prst="rect">
            <a:avLst/>
          </a:prstGeom>
        </p:spPr>
      </p:pic>
      <p:sp>
        <p:nvSpPr>
          <p:cNvPr id="123" name="Скругленный прямоугольник 122">
            <a:extLst>
              <a:ext uri="{FF2B5EF4-FFF2-40B4-BE49-F238E27FC236}">
                <a16:creationId xmlns:a16="http://schemas.microsoft.com/office/drawing/2014/main" id="{ED5127D8-F80B-2E74-96D7-6C60603119FC}"/>
              </a:ext>
            </a:extLst>
          </p:cNvPr>
          <p:cNvSpPr/>
          <p:nvPr/>
        </p:nvSpPr>
        <p:spPr>
          <a:xfrm>
            <a:off x="621668" y="2760771"/>
            <a:ext cx="5050516" cy="2075596"/>
          </a:xfrm>
          <a:prstGeom prst="roundRect">
            <a:avLst>
              <a:gd name="adj" fmla="val 1252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25" name="TextBox 124">
            <a:extLst>
              <a:ext uri="{FF2B5EF4-FFF2-40B4-BE49-F238E27FC236}">
                <a16:creationId xmlns:a16="http://schemas.microsoft.com/office/drawing/2014/main" id="{1D28A327-E730-2B92-6BD0-2BE87DFA2691}"/>
              </a:ext>
            </a:extLst>
          </p:cNvPr>
          <p:cNvSpPr txBox="1"/>
          <p:nvPr/>
        </p:nvSpPr>
        <p:spPr>
          <a:xfrm>
            <a:off x="622937" y="3002834"/>
            <a:ext cx="504924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ТАРИФЫ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TextBox 125">
            <a:extLst>
              <a:ext uri="{FF2B5EF4-FFF2-40B4-BE49-F238E27FC236}">
                <a16:creationId xmlns:a16="http://schemas.microsoft.com/office/drawing/2014/main" id="{E6D9E1F9-3174-97AD-989C-6D9ADCBE2F71}"/>
              </a:ext>
            </a:extLst>
          </p:cNvPr>
          <p:cNvSpPr txBox="1"/>
          <p:nvPr/>
        </p:nvSpPr>
        <p:spPr>
          <a:xfrm>
            <a:off x="821550" y="1582759"/>
            <a:ext cx="448985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ID" sz="24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TextBox 126">
            <a:extLst>
              <a:ext uri="{FF2B5EF4-FFF2-40B4-BE49-F238E27FC236}">
                <a16:creationId xmlns:a16="http://schemas.microsoft.com/office/drawing/2014/main" id="{58C2C973-5563-55D5-F202-5DA06EA91736}"/>
              </a:ext>
            </a:extLst>
          </p:cNvPr>
          <p:cNvSpPr txBox="1"/>
          <p:nvPr/>
        </p:nvSpPr>
        <p:spPr>
          <a:xfrm>
            <a:off x="821550" y="2052325"/>
            <a:ext cx="162796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ИНВЕСТИЦИОННЫХ ПЛОЩАДОК</a:t>
            </a:r>
            <a:endParaRPr lang="ru-ID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37" name="Прямая соединительная линия 136">
            <a:extLst>
              <a:ext uri="{FF2B5EF4-FFF2-40B4-BE49-F238E27FC236}">
                <a16:creationId xmlns:a16="http://schemas.microsoft.com/office/drawing/2014/main" id="{232EBB5B-D463-93FE-88A2-B246377A86B1}"/>
              </a:ext>
            </a:extLst>
          </p:cNvPr>
          <p:cNvCxnSpPr>
            <a:cxnSpLocks/>
          </p:cNvCxnSpPr>
          <p:nvPr/>
        </p:nvCxnSpPr>
        <p:spPr>
          <a:xfrm>
            <a:off x="3270704" y="1600649"/>
            <a:ext cx="0" cy="855719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8" name="TextBox 137">
            <a:extLst>
              <a:ext uri="{FF2B5EF4-FFF2-40B4-BE49-F238E27FC236}">
                <a16:creationId xmlns:a16="http://schemas.microsoft.com/office/drawing/2014/main" id="{988ACE5A-6D1B-F8A8-DF02-1D7D941D0CDF}"/>
              </a:ext>
            </a:extLst>
          </p:cNvPr>
          <p:cNvSpPr txBox="1"/>
          <p:nvPr/>
        </p:nvSpPr>
        <p:spPr>
          <a:xfrm>
            <a:off x="3394224" y="1894492"/>
            <a:ext cx="242717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139" name="TextBox 138">
            <a:extLst>
              <a:ext uri="{FF2B5EF4-FFF2-40B4-BE49-F238E27FC236}">
                <a16:creationId xmlns:a16="http://schemas.microsoft.com/office/drawing/2014/main" id="{30D9C8C4-A496-33F2-C518-0068D65EEB43}"/>
              </a:ext>
            </a:extLst>
          </p:cNvPr>
          <p:cNvSpPr txBox="1"/>
          <p:nvPr/>
        </p:nvSpPr>
        <p:spPr>
          <a:xfrm>
            <a:off x="3670709" y="1937966"/>
            <a:ext cx="2354167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Greenfield </a:t>
            </a:r>
            <a:r>
              <a:rPr lang="ru-RU" sz="11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ов</a:t>
            </a:r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146" name="TextBox 145">
            <a:extLst>
              <a:ext uri="{FF2B5EF4-FFF2-40B4-BE49-F238E27FC236}">
                <a16:creationId xmlns:a16="http://schemas.microsoft.com/office/drawing/2014/main" id="{6654FC60-0AEC-4D72-3067-D5804B890430}"/>
              </a:ext>
            </a:extLst>
          </p:cNvPr>
          <p:cNvSpPr txBox="1"/>
          <p:nvPr/>
        </p:nvSpPr>
        <p:spPr>
          <a:xfrm>
            <a:off x="1168749" y="3338103"/>
            <a:ext cx="16388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54,52 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горячая вода (м3)</a:t>
            </a:r>
          </a:p>
        </p:txBody>
      </p:sp>
      <p:sp>
        <p:nvSpPr>
          <p:cNvPr id="156" name="TextBox 155">
            <a:extLst>
              <a:ext uri="{FF2B5EF4-FFF2-40B4-BE49-F238E27FC236}">
                <a16:creationId xmlns:a16="http://schemas.microsoft.com/office/drawing/2014/main" id="{48F919B7-90B8-C9E2-4B26-E6EE9FAC0F10}"/>
              </a:ext>
            </a:extLst>
          </p:cNvPr>
          <p:cNvSpPr txBox="1"/>
          <p:nvPr/>
        </p:nvSpPr>
        <p:spPr>
          <a:xfrm>
            <a:off x="1168749" y="3827655"/>
            <a:ext cx="16388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46,92 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холодная вода (м3)</a:t>
            </a:r>
          </a:p>
        </p:txBody>
      </p:sp>
      <p:sp>
        <p:nvSpPr>
          <p:cNvPr id="158" name="TextBox 157">
            <a:extLst>
              <a:ext uri="{FF2B5EF4-FFF2-40B4-BE49-F238E27FC236}">
                <a16:creationId xmlns:a16="http://schemas.microsoft.com/office/drawing/2014/main" id="{90DEA080-6B2C-362A-231A-C9436F916D74}"/>
              </a:ext>
            </a:extLst>
          </p:cNvPr>
          <p:cNvSpPr txBox="1"/>
          <p:nvPr/>
        </p:nvSpPr>
        <p:spPr>
          <a:xfrm>
            <a:off x="1164855" y="4323130"/>
            <a:ext cx="16388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37,81 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водоотведение (м3)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EA739D09-46B0-1DCC-5AF6-CC88281C6D1B}"/>
              </a:ext>
            </a:extLst>
          </p:cNvPr>
          <p:cNvSpPr txBox="1"/>
          <p:nvPr/>
        </p:nvSpPr>
        <p:spPr>
          <a:xfrm>
            <a:off x="3561826" y="3343641"/>
            <a:ext cx="163886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10,51 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природный газ (м3)</a:t>
            </a:r>
          </a:p>
        </p:txBody>
      </p:sp>
      <p:sp>
        <p:nvSpPr>
          <p:cNvPr id="162" name="TextBox 161">
            <a:extLst>
              <a:ext uri="{FF2B5EF4-FFF2-40B4-BE49-F238E27FC236}">
                <a16:creationId xmlns:a16="http://schemas.microsoft.com/office/drawing/2014/main" id="{2C4EF67B-79D6-EF4B-9677-0966A8E74B66}"/>
              </a:ext>
            </a:extLst>
          </p:cNvPr>
          <p:cNvSpPr txBox="1"/>
          <p:nvPr/>
        </p:nvSpPr>
        <p:spPr>
          <a:xfrm>
            <a:off x="3561826" y="3833193"/>
            <a:ext cx="192227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3,39 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электроэнергия (кВт ч.)</a:t>
            </a:r>
          </a:p>
        </p:txBody>
      </p:sp>
      <p:sp>
        <p:nvSpPr>
          <p:cNvPr id="164" name="TextBox 163">
            <a:extLst>
              <a:ext uri="{FF2B5EF4-FFF2-40B4-BE49-F238E27FC236}">
                <a16:creationId xmlns:a16="http://schemas.microsoft.com/office/drawing/2014/main" id="{AED396BB-12B2-75E3-FB8C-029EA35F4927}"/>
              </a:ext>
            </a:extLst>
          </p:cNvPr>
          <p:cNvSpPr txBox="1"/>
          <p:nvPr/>
        </p:nvSpPr>
        <p:spPr>
          <a:xfrm>
            <a:off x="3557931" y="4328668"/>
            <a:ext cx="1973641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1964,14 руб.</a:t>
            </a:r>
          </a:p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отопление (за  ед. энергии)</a:t>
            </a:r>
          </a:p>
        </p:txBody>
      </p:sp>
      <p:pic>
        <p:nvPicPr>
          <p:cNvPr id="171" name="Рисунок 170" descr="Интернет со сплошной заливкой">
            <a:extLst>
              <a:ext uri="{FF2B5EF4-FFF2-40B4-BE49-F238E27FC236}">
                <a16:creationId xmlns:a16="http://schemas.microsoft.com/office/drawing/2014/main" id="{00F6B643-AEC0-8141-3916-0C9E8889ACB0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3270" y="5079738"/>
            <a:ext cx="360000" cy="360000"/>
          </a:xfrm>
          <a:prstGeom prst="rect">
            <a:avLst/>
          </a:prstGeom>
        </p:spPr>
      </p:pic>
      <p:pic>
        <p:nvPicPr>
          <p:cNvPr id="172" name="Рисунок 171" descr="Интернет со сплошной заливкой">
            <a:extLst>
              <a:ext uri="{FF2B5EF4-FFF2-40B4-BE49-F238E27FC236}">
                <a16:creationId xmlns:a16="http://schemas.microsoft.com/office/drawing/2014/main" id="{2384CCAE-E434-A850-0F75-819F1F8ACA77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753270" y="5811969"/>
            <a:ext cx="360000" cy="360000"/>
          </a:xfrm>
          <a:prstGeom prst="rect">
            <a:avLst/>
          </a:prstGeom>
        </p:spPr>
      </p:pic>
      <p:pic>
        <p:nvPicPr>
          <p:cNvPr id="173" name="Рисунок 172" descr="Электрическая опора со сплошной заливкой">
            <a:extLst>
              <a:ext uri="{FF2B5EF4-FFF2-40B4-BE49-F238E27FC236}">
                <a16:creationId xmlns:a16="http://schemas.microsoft.com/office/drawing/2014/main" id="{FEA428CD-D6DA-61F4-7EBB-968108BFDB6A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138496" y="3824239"/>
            <a:ext cx="360000" cy="360000"/>
          </a:xfrm>
          <a:prstGeom prst="rect">
            <a:avLst/>
          </a:prstGeom>
        </p:spPr>
      </p:pic>
      <p:pic>
        <p:nvPicPr>
          <p:cNvPr id="179" name="Рисунок 178" descr="Пожарный гидрант со сплошной заливкой">
            <a:extLst>
              <a:ext uri="{FF2B5EF4-FFF2-40B4-BE49-F238E27FC236}">
                <a16:creationId xmlns:a16="http://schemas.microsoft.com/office/drawing/2014/main" id="{26CFD593-1555-3116-29C0-D51F46C0647E}"/>
              </a:ext>
            </a:extLst>
          </p:cNvPr>
          <p:cNvPicPr>
            <a:picLocks noChangeAspect="1"/>
          </p:cNvPicPr>
          <p:nvPr/>
        </p:nvPicPr>
        <p:blipFill>
          <a:blip r:embed="rId16">
            <a:extLst>
              <a:ext uri="{96DAC541-7B7A-43D3-8B79-37D633B846F1}">
                <asvg:svgBlip xmlns:asvg="http://schemas.microsoft.com/office/drawing/2016/SVG/main" r:embed="rId17"/>
              </a:ext>
            </a:extLst>
          </a:blip>
          <a:stretch>
            <a:fillRect/>
          </a:stretch>
        </p:blipFill>
        <p:spPr>
          <a:xfrm>
            <a:off x="753270" y="4322442"/>
            <a:ext cx="360000" cy="360000"/>
          </a:xfrm>
          <a:prstGeom prst="rect">
            <a:avLst/>
          </a:prstGeom>
        </p:spPr>
      </p:pic>
      <p:pic>
        <p:nvPicPr>
          <p:cNvPr id="174" name="Рисунок 173" descr="Огонь со сплошной заливкой">
            <a:extLst>
              <a:ext uri="{FF2B5EF4-FFF2-40B4-BE49-F238E27FC236}">
                <a16:creationId xmlns:a16="http://schemas.microsoft.com/office/drawing/2014/main" id="{4E6702C2-FCBA-D354-8453-B85C8EB372E2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3138496" y="3311961"/>
            <a:ext cx="360000" cy="360000"/>
          </a:xfrm>
          <a:prstGeom prst="rect">
            <a:avLst/>
          </a:prstGeom>
        </p:spPr>
      </p:pic>
      <p:pic>
        <p:nvPicPr>
          <p:cNvPr id="185" name="Рисунок 184" descr="Термометр со сплошной заливкой">
            <a:extLst>
              <a:ext uri="{FF2B5EF4-FFF2-40B4-BE49-F238E27FC236}">
                <a16:creationId xmlns:a16="http://schemas.microsoft.com/office/drawing/2014/main" id="{21BB5F51-A94F-2FA1-7F61-917E20038F7A}"/>
              </a:ext>
            </a:extLst>
          </p:cNvPr>
          <p:cNvPicPr>
            <a:picLocks noChangeAspect="1"/>
          </p:cNvPicPr>
          <p:nvPr/>
        </p:nvPicPr>
        <p:blipFill>
          <a:blip r:embed="rId18">
            <a:extLst>
              <a:ext uri="{96DAC541-7B7A-43D3-8B79-37D633B846F1}">
                <asvg:svgBlip xmlns:asvg="http://schemas.microsoft.com/office/drawing/2016/SVG/main" r:embed="rId19"/>
              </a:ext>
            </a:extLst>
          </a:blip>
          <a:stretch>
            <a:fillRect/>
          </a:stretch>
        </p:blipFill>
        <p:spPr>
          <a:xfrm>
            <a:off x="3136172" y="4324726"/>
            <a:ext cx="360000" cy="3600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8F2AFF3-F76F-9720-D9AB-1DE328321FFB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УСТЬ-КАТАВСКОГО ГОРОДСКОГО ОКРУГА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40C31CFD-9868-0D02-7D09-59173B924F2D}"/>
              </a:ext>
            </a:extLst>
          </p:cNvPr>
          <p:cNvPicPr>
            <a:picLocks noChangeAspect="1"/>
          </p:cNvPicPr>
          <p:nvPr/>
        </p:nvPicPr>
        <p:blipFill>
          <a:blip r:embed="rId20">
            <a:grayscl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14394" y="1410456"/>
            <a:ext cx="3769450" cy="3969617"/>
          </a:xfrm>
          <a:prstGeom prst="rect">
            <a:avLst/>
          </a:prstGeom>
          <a:effectLst>
            <a:outerShdw blurRad="50800" dist="50800" dir="5400000" algn="ctr" rotWithShape="0">
              <a:srgbClr val="F1F1F1"/>
            </a:outerShdw>
          </a:effectLst>
        </p:spPr>
      </p:pic>
    </p:spTree>
    <p:extLst>
      <p:ext uri="{BB962C8B-B14F-4D97-AF65-F5344CB8AC3E}">
        <p14:creationId xmlns:p14="http://schemas.microsoft.com/office/powerpoint/2010/main" val="262820313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8145C79B-0B25-76FE-B5FD-666F154DE3A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6043F8B1-5C7E-614C-DE62-F3750D7EC58E}"/>
              </a:ext>
            </a:extLst>
          </p:cNvPr>
          <p:cNvSpPr txBox="1"/>
          <p:nvPr/>
        </p:nvSpPr>
        <p:spPr>
          <a:xfrm>
            <a:off x="627016" y="550177"/>
            <a:ext cx="9160580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МИНИСТЕРСТВА, ОКАЗЫВАЮЩИЕ ПОДДЕРЖКУ ПРЕДПРИНИМАТЕЛЯМ И ИНВЕСТОРАМ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5878C8A9-AD69-1939-1DFC-C8D1470BDBEC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CFE3D759-412D-8214-756D-F49C5CE0648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1">
            <a:extLst>
              <a:ext uri="{FF2B5EF4-FFF2-40B4-BE49-F238E27FC236}">
                <a16:creationId xmlns:a16="http://schemas.microsoft.com/office/drawing/2014/main" id="{0F00BBCF-1EB0-B322-1B9A-07A7B83FF478}"/>
              </a:ext>
            </a:extLst>
          </p:cNvPr>
          <p:cNvSpPr/>
          <p:nvPr/>
        </p:nvSpPr>
        <p:spPr>
          <a:xfrm>
            <a:off x="627016" y="1401546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промышленности, новых технологий и природных ресурсов Челябинской области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3" name="Скругленный прямоугольник 102">
            <a:extLst>
              <a:ext uri="{FF2B5EF4-FFF2-40B4-BE49-F238E27FC236}">
                <a16:creationId xmlns:a16="http://schemas.microsoft.com/office/drawing/2014/main" id="{1E6B79AC-009D-DDC9-F211-2C4C573E3449}"/>
              </a:ext>
            </a:extLst>
          </p:cNvPr>
          <p:cNvSpPr/>
          <p:nvPr/>
        </p:nvSpPr>
        <p:spPr>
          <a:xfrm>
            <a:off x="627016" y="2417034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экономического развития Челябинской области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5" name="Скругленный прямоугольник 104">
            <a:extLst>
              <a:ext uri="{FF2B5EF4-FFF2-40B4-BE49-F238E27FC236}">
                <a16:creationId xmlns:a16="http://schemas.microsoft.com/office/drawing/2014/main" id="{D7D5C088-7FA9-99A8-5C78-EC222641E362}"/>
              </a:ext>
            </a:extLst>
          </p:cNvPr>
          <p:cNvSpPr/>
          <p:nvPr/>
        </p:nvSpPr>
        <p:spPr>
          <a:xfrm>
            <a:off x="745508" y="2537547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107" name="Скругленный прямоугольник 106">
            <a:extLst>
              <a:ext uri="{FF2B5EF4-FFF2-40B4-BE49-F238E27FC236}">
                <a16:creationId xmlns:a16="http://schemas.microsoft.com/office/drawing/2014/main" id="{0EE7352A-0DAB-90BC-2522-13F0ADE44F90}"/>
              </a:ext>
            </a:extLst>
          </p:cNvPr>
          <p:cNvSpPr/>
          <p:nvPr/>
        </p:nvSpPr>
        <p:spPr>
          <a:xfrm>
            <a:off x="627016" y="4448010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информационных технологий, связи и цифрового развития Челябинской области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09" name="Скругленный прямоугольник 108">
            <a:extLst>
              <a:ext uri="{FF2B5EF4-FFF2-40B4-BE49-F238E27FC236}">
                <a16:creationId xmlns:a16="http://schemas.microsoft.com/office/drawing/2014/main" id="{48D6B2B6-6EC6-9280-DCDC-20D7B6790868}"/>
              </a:ext>
            </a:extLst>
          </p:cNvPr>
          <p:cNvSpPr/>
          <p:nvPr/>
        </p:nvSpPr>
        <p:spPr>
          <a:xfrm>
            <a:off x="745508" y="4577262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111" name="Скругленный прямоугольник 110">
            <a:extLst>
              <a:ext uri="{FF2B5EF4-FFF2-40B4-BE49-F238E27FC236}">
                <a16:creationId xmlns:a16="http://schemas.microsoft.com/office/drawing/2014/main" id="{2E87A763-1139-D920-36C4-35B63D45F8E4}"/>
              </a:ext>
            </a:extLst>
          </p:cNvPr>
          <p:cNvSpPr/>
          <p:nvPr/>
        </p:nvSpPr>
        <p:spPr>
          <a:xfrm>
            <a:off x="5304866" y="2417034"/>
            <a:ext cx="4482730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сельского хозяйства Челябинской области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3" name="Скругленный прямоугольник 112">
            <a:extLst>
              <a:ext uri="{FF2B5EF4-FFF2-40B4-BE49-F238E27FC236}">
                <a16:creationId xmlns:a16="http://schemas.microsoft.com/office/drawing/2014/main" id="{F9B204F9-3B99-3C45-756A-452A012981B0}"/>
              </a:ext>
            </a:extLst>
          </p:cNvPr>
          <p:cNvSpPr/>
          <p:nvPr/>
        </p:nvSpPr>
        <p:spPr>
          <a:xfrm>
            <a:off x="745508" y="5588381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116" name="Скругленный прямоугольник 115">
            <a:extLst>
              <a:ext uri="{FF2B5EF4-FFF2-40B4-BE49-F238E27FC236}">
                <a16:creationId xmlns:a16="http://schemas.microsoft.com/office/drawing/2014/main" id="{4117DB3A-7695-314D-A2BF-FF8B6A9781DD}"/>
              </a:ext>
            </a:extLst>
          </p:cNvPr>
          <p:cNvSpPr/>
          <p:nvPr/>
        </p:nvSpPr>
        <p:spPr>
          <a:xfrm>
            <a:off x="627016" y="3432522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строительства и инфраструктуры Челябинской области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18" name="Скругленный прямоугольник 117">
            <a:extLst>
              <a:ext uri="{FF2B5EF4-FFF2-40B4-BE49-F238E27FC236}">
                <a16:creationId xmlns:a16="http://schemas.microsoft.com/office/drawing/2014/main" id="{25CC26C3-A0A8-F3D4-5C56-AEB4634F7D43}"/>
              </a:ext>
            </a:extLst>
          </p:cNvPr>
          <p:cNvSpPr/>
          <p:nvPr/>
        </p:nvSpPr>
        <p:spPr>
          <a:xfrm>
            <a:off x="745508" y="3558382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:a16="http://schemas.microsoft.com/office/drawing/2014/main" id="{2D0C6E30-32D9-1107-22F5-1C3FF48CDB99}"/>
              </a:ext>
            </a:extLst>
          </p:cNvPr>
          <p:cNvSpPr/>
          <p:nvPr/>
        </p:nvSpPr>
        <p:spPr>
          <a:xfrm>
            <a:off x="5207306" y="1401546"/>
            <a:ext cx="4497842" cy="844323"/>
          </a:xfrm>
          <a:prstGeom prst="roundRect">
            <a:avLst>
              <a:gd name="adj" fmla="val 32961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720000" rtlCol="0" anchor="ctr"/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Министерство культуры Челябинской области</a:t>
            </a:r>
            <a:endParaRPr kumimoji="0" lang="ru-ID" sz="1100" b="1" i="0" u="none" strike="noStrike" kern="1200" cap="none" spc="0" normalizeH="0" baseline="0" noProof="0" dirty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129" name="Скругленный прямоугольник 128">
            <a:extLst>
              <a:ext uri="{FF2B5EF4-FFF2-40B4-BE49-F238E27FC236}">
                <a16:creationId xmlns:a16="http://schemas.microsoft.com/office/drawing/2014/main" id="{BAD4DA1F-E2FE-F448-928E-737C57C7C55C}"/>
              </a:ext>
            </a:extLst>
          </p:cNvPr>
          <p:cNvSpPr/>
          <p:nvPr/>
        </p:nvSpPr>
        <p:spPr>
          <a:xfrm>
            <a:off x="5390414" y="2537547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142" name="Скругленный прямоугольник 141">
            <a:extLst>
              <a:ext uri="{FF2B5EF4-FFF2-40B4-BE49-F238E27FC236}">
                <a16:creationId xmlns:a16="http://schemas.microsoft.com/office/drawing/2014/main" id="{C4227A18-3059-2650-E5D7-6D2F4353EABD}"/>
              </a:ext>
            </a:extLst>
          </p:cNvPr>
          <p:cNvSpPr/>
          <p:nvPr/>
        </p:nvSpPr>
        <p:spPr>
          <a:xfrm>
            <a:off x="5390414" y="3558382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B2D90C8-7024-71F5-5DE8-1B8308D4DD17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УСТЬ-КАТАВСКОГО ГОРОДСКОГО ОКРУГА</a:t>
            </a:r>
          </a:p>
        </p:txBody>
      </p:sp>
      <p:pic>
        <p:nvPicPr>
          <p:cNvPr id="5" name="Рисунок 4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1AC3C5FF-42A2-0BE5-846B-B94AABCABD4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95" y="1596826"/>
            <a:ext cx="343991" cy="450055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38FBF2B-9BD8-DD4B-631C-0411F5223483}"/>
              </a:ext>
            </a:extLst>
          </p:cNvPr>
          <p:cNvSpPr txBox="1"/>
          <p:nvPr/>
        </p:nvSpPr>
        <p:spPr>
          <a:xfrm>
            <a:off x="914736" y="1778999"/>
            <a:ext cx="2413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ID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pic>
        <p:nvPicPr>
          <p:cNvPr id="8" name="Рисунок 7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E8B004D0-4662-C033-CBFE-054D7F4F4C76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63395" y="2607945"/>
            <a:ext cx="343991" cy="450055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F99CCC2A-96F4-B5A2-41E9-BF25415F67A4}"/>
              </a:ext>
            </a:extLst>
          </p:cNvPr>
          <p:cNvSpPr txBox="1"/>
          <p:nvPr/>
        </p:nvSpPr>
        <p:spPr>
          <a:xfrm>
            <a:off x="914736" y="2790118"/>
            <a:ext cx="2413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ID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pic>
        <p:nvPicPr>
          <p:cNvPr id="11" name="Рисунок 10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A74FAC1C-B4B9-C040-2F0D-1E01FC7430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26" y="3628780"/>
            <a:ext cx="343991" cy="450055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011EC361-97A6-B267-1FA1-9FC8C4C78A23}"/>
              </a:ext>
            </a:extLst>
          </p:cNvPr>
          <p:cNvSpPr txBox="1"/>
          <p:nvPr/>
        </p:nvSpPr>
        <p:spPr>
          <a:xfrm>
            <a:off x="911267" y="3810953"/>
            <a:ext cx="2413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ID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pic>
        <p:nvPicPr>
          <p:cNvPr id="15" name="Рисунок 14" descr="Изображение выглядит как корона, дизайн, иллюстрация&#10;&#10;Автоматически созданное описание">
            <a:extLst>
              <a:ext uri="{FF2B5EF4-FFF2-40B4-BE49-F238E27FC236}">
                <a16:creationId xmlns:a16="http://schemas.microsoft.com/office/drawing/2014/main" id="{C6D6D825-A72D-0EFC-D387-10DC719CDB8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26" y="4647660"/>
            <a:ext cx="343991" cy="450055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6CCE5E9-1D86-37D2-CF19-48CD8CC5AE1D}"/>
              </a:ext>
            </a:extLst>
          </p:cNvPr>
          <p:cNvSpPr txBox="1"/>
          <p:nvPr/>
        </p:nvSpPr>
        <p:spPr>
          <a:xfrm>
            <a:off x="911267" y="4829833"/>
            <a:ext cx="241307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ID" sz="300" b="1" dirty="0">
                <a:latin typeface="Arial" panose="020B0604020202020204" pitchFamily="34" charset="0"/>
                <a:cs typeface="Arial" panose="020B0604020202020204" pitchFamily="34" charset="0"/>
              </a:rPr>
              <a:t>поместить герб области</a:t>
            </a:r>
          </a:p>
        </p:txBody>
      </p:sp>
      <p:pic>
        <p:nvPicPr>
          <p:cNvPr id="10" name="Рисунок 9">
            <a:extLst>
              <a:ext uri="{FF2B5EF4-FFF2-40B4-BE49-F238E27FC236}">
                <a16:creationId xmlns:a16="http://schemas.microsoft.com/office/drawing/2014/main" id="{49A9D2D6-4FDC-6850-86D9-D652C455032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45508" y="1554101"/>
            <a:ext cx="458409" cy="601946"/>
          </a:xfrm>
          <a:prstGeom prst="rect">
            <a:avLst/>
          </a:prstGeom>
        </p:spPr>
      </p:pic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6D636A85-E855-6976-D6CD-B32B0C393C4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24" y="2570291"/>
            <a:ext cx="463765" cy="596269"/>
          </a:xfrm>
          <a:prstGeom prst="rect">
            <a:avLst/>
          </a:prstGeom>
        </p:spPr>
      </p:pic>
      <p:pic>
        <p:nvPicPr>
          <p:cNvPr id="24" name="Рисунок 23">
            <a:extLst>
              <a:ext uri="{FF2B5EF4-FFF2-40B4-BE49-F238E27FC236}">
                <a16:creationId xmlns:a16="http://schemas.microsoft.com/office/drawing/2014/main" id="{3D0E42E2-8B52-2C14-755E-1FC6419514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07024" y="3626399"/>
            <a:ext cx="456398" cy="586798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:a16="http://schemas.microsoft.com/office/drawing/2014/main" id="{3497A03F-CF33-D3D1-E2CD-5E173038B04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5864" y="4567536"/>
            <a:ext cx="463963" cy="596524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:a16="http://schemas.microsoft.com/office/drawing/2014/main" id="{AA8B376A-C956-4CC0-61D3-BADFC72337A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51090" y="1493647"/>
            <a:ext cx="458409" cy="601946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65C4DBEF-FFE5-8FC0-C366-0C44EA1B105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442157" y="2515084"/>
            <a:ext cx="463963" cy="59652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334989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48070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ID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5" name="Скругленный прямоугольник 54">
            <a:extLst>
              <a:ext uri="{FF2B5EF4-FFF2-40B4-BE49-F238E27FC236}">
                <a16:creationId xmlns:a16="http://schemas.microsoft.com/office/drawing/2014/main" id="{CE42141F-7D98-843D-EDCA-082C3B2A782D}"/>
              </a:ext>
            </a:extLst>
          </p:cNvPr>
          <p:cNvSpPr/>
          <p:nvPr/>
        </p:nvSpPr>
        <p:spPr>
          <a:xfrm>
            <a:off x="3522847" y="1401546"/>
            <a:ext cx="2154686" cy="2027453"/>
          </a:xfrm>
          <a:prstGeom prst="roundRect">
            <a:avLst>
              <a:gd name="adj" fmla="val 1211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1" name="Скругленный прямоугольник 70">
            <a:extLst>
              <a:ext uri="{FF2B5EF4-FFF2-40B4-BE49-F238E27FC236}">
                <a16:creationId xmlns:a16="http://schemas.microsoft.com/office/drawing/2014/main" id="{D510CA90-BCEA-DCF2-1BEF-005A50692AF5}"/>
              </a:ext>
            </a:extLst>
          </p:cNvPr>
          <p:cNvSpPr/>
          <p:nvPr/>
        </p:nvSpPr>
        <p:spPr>
          <a:xfrm>
            <a:off x="627016" y="1401546"/>
            <a:ext cx="2780405" cy="2027453"/>
          </a:xfrm>
          <a:prstGeom prst="roundRect">
            <a:avLst>
              <a:gd name="adj" fmla="val 112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id="{1FEA1B35-77E4-A172-D1A3-AE89EA44D200}"/>
              </a:ext>
            </a:extLst>
          </p:cNvPr>
          <p:cNvSpPr/>
          <p:nvPr/>
        </p:nvSpPr>
        <p:spPr>
          <a:xfrm>
            <a:off x="5795703" y="1401546"/>
            <a:ext cx="3991893" cy="2027453"/>
          </a:xfrm>
          <a:prstGeom prst="roundRect">
            <a:avLst>
              <a:gd name="adj" fmla="val 11163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id="{02110037-3A58-CDB8-8B41-6D6ADB92766C}"/>
              </a:ext>
            </a:extLst>
          </p:cNvPr>
          <p:cNvSpPr/>
          <p:nvPr/>
        </p:nvSpPr>
        <p:spPr>
          <a:xfrm>
            <a:off x="2177876" y="3541703"/>
            <a:ext cx="2319363" cy="2027453"/>
          </a:xfrm>
          <a:prstGeom prst="roundRect">
            <a:avLst>
              <a:gd name="adj" fmla="val 1187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5" name="Скругленный прямоугольник 74">
            <a:extLst>
              <a:ext uri="{FF2B5EF4-FFF2-40B4-BE49-F238E27FC236}">
                <a16:creationId xmlns:a16="http://schemas.microsoft.com/office/drawing/2014/main" id="{7AF33646-60BD-565C-82E8-1721DFF34B21}"/>
              </a:ext>
            </a:extLst>
          </p:cNvPr>
          <p:cNvSpPr/>
          <p:nvPr/>
        </p:nvSpPr>
        <p:spPr>
          <a:xfrm>
            <a:off x="627016" y="3541702"/>
            <a:ext cx="1432688" cy="2027453"/>
          </a:xfrm>
          <a:prstGeom prst="roundRect">
            <a:avLst>
              <a:gd name="adj" fmla="val 1488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6" name="Скругленный прямоугольник 75">
            <a:extLst>
              <a:ext uri="{FF2B5EF4-FFF2-40B4-BE49-F238E27FC236}">
                <a16:creationId xmlns:a16="http://schemas.microsoft.com/office/drawing/2014/main" id="{A7518F92-BC1F-8F09-057D-3379ABC330B5}"/>
              </a:ext>
            </a:extLst>
          </p:cNvPr>
          <p:cNvSpPr/>
          <p:nvPr/>
        </p:nvSpPr>
        <p:spPr>
          <a:xfrm>
            <a:off x="4615409" y="3541701"/>
            <a:ext cx="1921439" cy="2027453"/>
          </a:xfrm>
          <a:prstGeom prst="roundRect">
            <a:avLst>
              <a:gd name="adj" fmla="val 11838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id="{2F86149C-6AAD-8DFE-9767-9DE085BAF799}"/>
              </a:ext>
            </a:extLst>
          </p:cNvPr>
          <p:cNvSpPr/>
          <p:nvPr/>
        </p:nvSpPr>
        <p:spPr>
          <a:xfrm>
            <a:off x="6655020" y="3541701"/>
            <a:ext cx="3132576" cy="2027453"/>
          </a:xfrm>
          <a:prstGeom prst="roundRect">
            <a:avLst>
              <a:gd name="adj" fmla="val 11752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9" name="TextBox 78">
            <a:extLst>
              <a:ext uri="{FF2B5EF4-FFF2-40B4-BE49-F238E27FC236}">
                <a16:creationId xmlns:a16="http://schemas.microsoft.com/office/drawing/2014/main" id="{0331F979-738B-01C4-AFA1-59731AB9D8AB}"/>
              </a:ext>
            </a:extLst>
          </p:cNvPr>
          <p:cNvSpPr txBox="1"/>
          <p:nvPr/>
        </p:nvSpPr>
        <p:spPr>
          <a:xfrm>
            <a:off x="853369" y="1974828"/>
            <a:ext cx="1647235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РАЗВИТЫЙ СЕКТОР ОБРАБАТЫВАЮЩЕЙ ПРОМЫШЛЕННОСТИ 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75,5% в общем объеме отгруженной продукции в 2025 г.</a:t>
            </a:r>
            <a:endParaRPr lang="ru-ID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0" name="TextBox 79">
            <a:extLst>
              <a:ext uri="{FF2B5EF4-FFF2-40B4-BE49-F238E27FC236}">
                <a16:creationId xmlns:a16="http://schemas.microsoft.com/office/drawing/2014/main" id="{6EEE53E6-9FE9-C585-387D-DE93FBD4D4A8}"/>
              </a:ext>
            </a:extLst>
          </p:cNvPr>
          <p:cNvSpPr txBox="1"/>
          <p:nvPr/>
        </p:nvSpPr>
        <p:spPr>
          <a:xfrm>
            <a:off x="3762824" y="1974828"/>
            <a:ext cx="1695867" cy="118494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ТРАНСПОРТНАЯ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ДОСТУПНОСТЬ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ОКРУГА 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ж/д </a:t>
            </a: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автомобильный транспорт</a:t>
            </a:r>
            <a:endParaRPr lang="ru-ID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EBE19CD4-5254-3EFD-22F9-39923BAB964A}"/>
              </a:ext>
            </a:extLst>
          </p:cNvPr>
          <p:cNvSpPr txBox="1"/>
          <p:nvPr/>
        </p:nvSpPr>
        <p:spPr>
          <a:xfrm>
            <a:off x="853312" y="4123977"/>
            <a:ext cx="978538" cy="67710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БОГАТОЕ ИСТОРИКО-КУЛЬТУРНОЕ НАСЛЕДИЕ </a:t>
            </a:r>
          </a:p>
        </p:txBody>
      </p:sp>
      <p:sp>
        <p:nvSpPr>
          <p:cNvPr id="82" name="TextBox 81">
            <a:extLst>
              <a:ext uri="{FF2B5EF4-FFF2-40B4-BE49-F238E27FC236}">
                <a16:creationId xmlns:a16="http://schemas.microsoft.com/office/drawing/2014/main" id="{164C09F4-F102-F31C-7FF3-D3B5C78C77BF}"/>
              </a:ext>
            </a:extLst>
          </p:cNvPr>
          <p:cNvSpPr txBox="1"/>
          <p:nvPr/>
        </p:nvSpPr>
        <p:spPr>
          <a:xfrm>
            <a:off x="2404170" y="4123977"/>
            <a:ext cx="1747043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ВХОЖДЕНИЕ УСТЬ-КАТАВСКОГО ГОРОДСКОГО ОКРУГА В АГЛОМЕРАЦИЮ «ГОРНЫЙ УРАЛ»</a:t>
            </a:r>
            <a:endParaRPr lang="ru-ID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0DB3605F-5D1F-38C2-F7AE-FD1D0A54328C}"/>
              </a:ext>
            </a:extLst>
          </p:cNvPr>
          <p:cNvSpPr txBox="1"/>
          <p:nvPr/>
        </p:nvSpPr>
        <p:spPr>
          <a:xfrm>
            <a:off x="4793942" y="4131374"/>
            <a:ext cx="1537004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ГРАДООБРАЗУЮЩЕЕ</a:t>
            </a:r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ПРЕДПРИЯТИЕ АО «УКВЗ – УКВЗ ИМ. С.М. КИРОВА»</a:t>
            </a:r>
          </a:p>
          <a:p>
            <a:endParaRPr lang="ru-ID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" name="TextBox 83">
            <a:extLst>
              <a:ext uri="{FF2B5EF4-FFF2-40B4-BE49-F238E27FC236}">
                <a16:creationId xmlns:a16="http://schemas.microsoft.com/office/drawing/2014/main" id="{6970BDB9-6572-B7E0-9276-A5A584F6DB98}"/>
              </a:ext>
            </a:extLst>
          </p:cNvPr>
          <p:cNvSpPr txBox="1"/>
          <p:nvPr/>
        </p:nvSpPr>
        <p:spPr>
          <a:xfrm>
            <a:off x="6027053" y="1966987"/>
            <a:ext cx="2074078" cy="101566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БЛИЗОСТЬ </a:t>
            </a:r>
          </a:p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 АДМИНИСТРАТИВНОМУ ЦЕНТРУ</a:t>
            </a:r>
          </a:p>
          <a:p>
            <a:endParaRPr lang="ru-RU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250 км до г. Челябинска</a:t>
            </a: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160 км до г. Уфа </a:t>
            </a:r>
            <a:endParaRPr lang="ru-ID" sz="11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" name="TextBox 84">
            <a:extLst>
              <a:ext uri="{FF2B5EF4-FFF2-40B4-BE49-F238E27FC236}">
                <a16:creationId xmlns:a16="http://schemas.microsoft.com/office/drawing/2014/main" id="{A85F3027-8E92-FCDF-0FB4-B90608BF66B3}"/>
              </a:ext>
            </a:extLst>
          </p:cNvPr>
          <p:cNvSpPr txBox="1"/>
          <p:nvPr/>
        </p:nvSpPr>
        <p:spPr>
          <a:xfrm>
            <a:off x="6881575" y="4131374"/>
            <a:ext cx="1488980" cy="84638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СВОБОДНЫЕ ИНВЕСТИЦИОННЫЕ ПЛОЩАДКИ </a:t>
            </a:r>
          </a:p>
          <a:p>
            <a:endParaRPr lang="ru-RU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 </a:t>
            </a:r>
            <a:r>
              <a:rPr lang="en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greenfield'o</a:t>
            </a:r>
            <a:r>
              <a:rPr lang="ru-RU" sz="11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</a:t>
            </a:r>
          </a:p>
        </p:txBody>
      </p:sp>
      <p:pic>
        <p:nvPicPr>
          <p:cNvPr id="5" name="Рисунок 4" descr="Производство со сплошной заливкой">
            <a:extLst>
              <a:ext uri="{FF2B5EF4-FFF2-40B4-BE49-F238E27FC236}">
                <a16:creationId xmlns:a16="http://schemas.microsoft.com/office/drawing/2014/main" id="{A7171B6C-EB0E-44BD-864B-013B993BEDE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96DAC541-7B7A-43D3-8B79-37D633B846F1}">
                <asvg:svgBlip xmlns:asvg="http://schemas.microsoft.com/office/drawing/2016/SVG/main" r:embed="rId3"/>
              </a:ext>
            </a:extLst>
          </a:blip>
          <a:stretch>
            <a:fillRect/>
          </a:stretch>
        </p:blipFill>
        <p:spPr>
          <a:xfrm>
            <a:off x="2960630" y="1554054"/>
            <a:ext cx="317061" cy="317061"/>
          </a:xfrm>
          <a:prstGeom prst="rect">
            <a:avLst/>
          </a:prstGeom>
        </p:spPr>
      </p:pic>
      <p:pic>
        <p:nvPicPr>
          <p:cNvPr id="7" name="Рисунок 6" descr="Линейчатая диаграмма со сплошной заливкой">
            <a:extLst>
              <a:ext uri="{FF2B5EF4-FFF2-40B4-BE49-F238E27FC236}">
                <a16:creationId xmlns:a16="http://schemas.microsoft.com/office/drawing/2014/main" id="{29725ACB-265F-F2E5-C2BB-002238ACB764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9278984" y="3695923"/>
            <a:ext cx="361736" cy="361736"/>
          </a:xfrm>
          <a:prstGeom prst="rect">
            <a:avLst/>
          </a:prstGeom>
        </p:spPr>
      </p:pic>
      <p:pic>
        <p:nvPicPr>
          <p:cNvPr id="9" name="Рисунок 8" descr="Ракета со сплошной заливкой">
            <a:extLst>
              <a:ext uri="{FF2B5EF4-FFF2-40B4-BE49-F238E27FC236}">
                <a16:creationId xmlns:a16="http://schemas.microsoft.com/office/drawing/2014/main" id="{79C47C02-F045-DB00-ED8E-FA048A96B42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6022194" y="3708143"/>
            <a:ext cx="342359" cy="342359"/>
          </a:xfrm>
          <a:prstGeom prst="rect">
            <a:avLst/>
          </a:prstGeom>
        </p:spPr>
      </p:pic>
      <p:pic>
        <p:nvPicPr>
          <p:cNvPr id="11" name="Рисунок 10" descr="Щит со сплошной заливкой">
            <a:extLst>
              <a:ext uri="{FF2B5EF4-FFF2-40B4-BE49-F238E27FC236}">
                <a16:creationId xmlns:a16="http://schemas.microsoft.com/office/drawing/2014/main" id="{5DC5C6A3-2CCA-4FE9-A47B-9DE0EEE633DC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3992647" y="3676828"/>
            <a:ext cx="339434" cy="339434"/>
          </a:xfrm>
          <a:prstGeom prst="rect">
            <a:avLst/>
          </a:prstGeom>
        </p:spPr>
      </p:pic>
      <p:pic>
        <p:nvPicPr>
          <p:cNvPr id="14" name="Рисунок 13" descr="Русский Каседрал со сплошной заливкой">
            <a:extLst>
              <a:ext uri="{FF2B5EF4-FFF2-40B4-BE49-F238E27FC236}">
                <a16:creationId xmlns:a16="http://schemas.microsoft.com/office/drawing/2014/main" id="{5EB91455-B4B9-D3A9-27F3-0A6A54CDA3BF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1612414" y="3651972"/>
            <a:ext cx="312963" cy="312963"/>
          </a:xfrm>
          <a:prstGeom prst="rect">
            <a:avLst/>
          </a:prstGeom>
        </p:spPr>
      </p:pic>
      <p:pic>
        <p:nvPicPr>
          <p:cNvPr id="16" name="Рисунок 15" descr="Город со сплошной заливкой">
            <a:extLst>
              <a:ext uri="{FF2B5EF4-FFF2-40B4-BE49-F238E27FC236}">
                <a16:creationId xmlns:a16="http://schemas.microsoft.com/office/drawing/2014/main" id="{02D9FF73-34F2-A437-9AB2-47EBACCA4C9C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9242917" y="1522078"/>
            <a:ext cx="361736" cy="361736"/>
          </a:xfrm>
          <a:prstGeom prst="rect">
            <a:avLst/>
          </a:prstGeom>
        </p:spPr>
      </p:pic>
      <p:pic>
        <p:nvPicPr>
          <p:cNvPr id="24" name="Рисунок 23" descr="Указатель со сплошной заливкой">
            <a:extLst>
              <a:ext uri="{FF2B5EF4-FFF2-40B4-BE49-F238E27FC236}">
                <a16:creationId xmlns:a16="http://schemas.microsoft.com/office/drawing/2014/main" id="{9C749ECD-066C-5BEC-4B20-1B23A3233DF6}"/>
              </a:ext>
            </a:extLst>
          </p:cNvPr>
          <p:cNvPicPr>
            <a:picLocks noChangeAspect="1"/>
          </p:cNvPicPr>
          <p:nvPr/>
        </p:nvPicPr>
        <p:blipFill>
          <a:blip r:embed="rId14">
            <a:extLst>
              <a:ext uri="{96DAC541-7B7A-43D3-8B79-37D633B846F1}">
                <asvg:svgBlip xmlns:asvg="http://schemas.microsoft.com/office/drawing/2016/SVG/main" r:embed="rId15"/>
              </a:ext>
            </a:extLst>
          </a:blip>
          <a:stretch>
            <a:fillRect/>
          </a:stretch>
        </p:blipFill>
        <p:spPr>
          <a:xfrm>
            <a:off x="5179806" y="1514323"/>
            <a:ext cx="366413" cy="366413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DB517AAE-F63A-9A1A-05EC-284F77E97210}"/>
              </a:ext>
            </a:extLst>
          </p:cNvPr>
          <p:cNvSpPr txBox="1"/>
          <p:nvPr/>
        </p:nvSpPr>
        <p:spPr>
          <a:xfrm>
            <a:off x="627016" y="6607261"/>
            <a:ext cx="6643796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УСТЬ-КАТАВСКОГО ГОРОДСКОГО ОКРУГА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20556BE4-7B38-E742-01B1-E675C970A39E}"/>
              </a:ext>
            </a:extLst>
          </p:cNvPr>
          <p:cNvSpPr txBox="1"/>
          <p:nvPr/>
        </p:nvSpPr>
        <p:spPr>
          <a:xfrm>
            <a:off x="627016" y="550177"/>
            <a:ext cx="8835766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2400" b="1" dirty="0">
                <a:latin typeface="Arial" panose="020B0604020202020204" pitchFamily="34" charset="0"/>
                <a:cs typeface="Arial" panose="020B0604020202020204" pitchFamily="34" charset="0"/>
              </a:rPr>
              <a:t>ПРЕИМУЩЕСТВА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УСТЬ-КАТАВСКОГО ГОРОДСКОГО</a:t>
            </a:r>
            <a:r>
              <a:rPr lang="ru-ID" sz="2400" dirty="0">
                <a:latin typeface="Arial" panose="020B0604020202020204" pitchFamily="34" charset="0"/>
                <a:cs typeface="Arial" panose="020B0604020202020204" pitchFamily="34" charset="0"/>
              </a:rPr>
              <a:t> ОКРУГА</a:t>
            </a:r>
          </a:p>
        </p:txBody>
      </p:sp>
    </p:spTree>
    <p:extLst>
      <p:ext uri="{BB962C8B-B14F-4D97-AF65-F5344CB8AC3E}">
        <p14:creationId xmlns:p14="http://schemas.microsoft.com/office/powerpoint/2010/main" val="2804858318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Скругленный прямоугольник 43">
            <a:extLst>
              <a:ext uri="{FF2B5EF4-FFF2-40B4-BE49-F238E27FC236}">
                <a16:creationId xmlns:a16="http://schemas.microsoft.com/office/drawing/2014/main" id="{C4DE3B61-4DDA-FB9E-1943-55F30475384F}"/>
              </a:ext>
            </a:extLst>
          </p:cNvPr>
          <p:cNvSpPr/>
          <p:nvPr/>
        </p:nvSpPr>
        <p:spPr>
          <a:xfrm>
            <a:off x="745507" y="1495806"/>
            <a:ext cx="1868453" cy="660985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06DE237E-4264-1648-9CE6-0F4A9E421A2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20</a:t>
            </a:fld>
            <a:endParaRPr lang="ru-ID"/>
          </a:p>
        </p:txBody>
      </p:sp>
      <p:sp>
        <p:nvSpPr>
          <p:cNvPr id="5" name="Скругленный прямоугольник 1">
            <a:extLst>
              <a:ext uri="{FF2B5EF4-FFF2-40B4-BE49-F238E27FC236}">
                <a16:creationId xmlns:a16="http://schemas.microsoft.com/office/drawing/2014/main" id="{58E458E8-37DE-910C-C871-EB7C06F55E8A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господдержки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7BF3E15-12D3-D837-2D06-5C49AAB6668F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 ГОСУДАРСТВЕННАЯ  ПОДДЕРЖКА</a:t>
            </a:r>
          </a:p>
        </p:txBody>
      </p:sp>
      <p:sp>
        <p:nvSpPr>
          <p:cNvPr id="7" name="Скругленный прямоугольник 11">
            <a:extLst>
              <a:ext uri="{FF2B5EF4-FFF2-40B4-BE49-F238E27FC236}">
                <a16:creationId xmlns:a16="http://schemas.microsoft.com/office/drawing/2014/main" id="{C28865EA-2C0B-1AD7-9104-26E92670E50E}"/>
              </a:ext>
            </a:extLst>
          </p:cNvPr>
          <p:cNvSpPr/>
          <p:nvPr/>
        </p:nvSpPr>
        <p:spPr>
          <a:xfrm>
            <a:off x="638749" y="1053168"/>
            <a:ext cx="2097434" cy="2027456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pic>
        <p:nvPicPr>
          <p:cNvPr id="10" name="Picture 2" descr="логотип Мой бизнес | С 1 января 2023 года Администрация Чарышского района  Алтайского края преобразована в Администрацию муниципального округа  Чарышский район Алтайского края.">
            <a:extLst>
              <a:ext uri="{FF2B5EF4-FFF2-40B4-BE49-F238E27FC236}">
                <a16:creationId xmlns:a16="http://schemas.microsoft.com/office/drawing/2014/main" id="{277D144E-FE53-1EDF-8A5C-6C02439AD87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833" y="1326822"/>
            <a:ext cx="1213834" cy="5418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6D233E-7C73-D6B3-F285-4A3F6147ACD1}"/>
              </a:ext>
            </a:extLst>
          </p:cNvPr>
          <p:cNvSpPr txBox="1"/>
          <p:nvPr/>
        </p:nvSpPr>
        <p:spPr>
          <a:xfrm>
            <a:off x="1067322" y="2058538"/>
            <a:ext cx="1456917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МОЙ БИЗНЕС </a:t>
            </a:r>
          </a:p>
          <a:p>
            <a:pPr algn="ctr"/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ЧЕЛЯБИНСКОЙ ОЛАСТИ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1BA0652-B174-8FF8-539F-9DAE480009B2}"/>
              </a:ext>
            </a:extLst>
          </p:cNvPr>
          <p:cNvSpPr txBox="1"/>
          <p:nvPr/>
        </p:nvSpPr>
        <p:spPr>
          <a:xfrm>
            <a:off x="816766" y="2356745"/>
            <a:ext cx="186845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https://</a:t>
            </a:r>
            <a:r>
              <a:rPr lang="ru-RU" sz="1200" dirty="0">
                <a:latin typeface="Arial" panose="020B0604020202020204" pitchFamily="34" charset="0"/>
                <a:cs typeface="Arial" panose="020B0604020202020204" pitchFamily="34" charset="0"/>
                <a:hlinkClick r:id="rId3"/>
              </a:rPr>
              <a:t>мойбизнес74.рф/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9">
            <a:extLst>
              <a:ext uri="{FF2B5EF4-FFF2-40B4-BE49-F238E27FC236}">
                <a16:creationId xmlns:a16="http://schemas.microsoft.com/office/drawing/2014/main" id="{F84136BC-86D1-DA02-2719-A29E42B2819C}"/>
              </a:ext>
            </a:extLst>
          </p:cNvPr>
          <p:cNvSpPr/>
          <p:nvPr/>
        </p:nvSpPr>
        <p:spPr>
          <a:xfrm>
            <a:off x="3652857" y="1053168"/>
            <a:ext cx="2097435" cy="2001559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16" name="Скругленный прямоугольник 32">
            <a:extLst>
              <a:ext uri="{FF2B5EF4-FFF2-40B4-BE49-F238E27FC236}">
                <a16:creationId xmlns:a16="http://schemas.microsoft.com/office/drawing/2014/main" id="{4A59A27E-0D91-98A8-57DD-6F148FBF6F97}"/>
              </a:ext>
            </a:extLst>
          </p:cNvPr>
          <p:cNvSpPr/>
          <p:nvPr/>
        </p:nvSpPr>
        <p:spPr>
          <a:xfrm>
            <a:off x="3895080" y="1159206"/>
            <a:ext cx="1740431" cy="701877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17" name="Рисунок 16">
            <a:extLst>
              <a:ext uri="{FF2B5EF4-FFF2-40B4-BE49-F238E27FC236}">
                <a16:creationId xmlns:a16="http://schemas.microsoft.com/office/drawing/2014/main" id="{DAB4EB1D-A5B9-22D4-E646-C3AB3AA4AF84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1650" t="1361" r="10745" b="17258"/>
          <a:stretch/>
        </p:blipFill>
        <p:spPr>
          <a:xfrm>
            <a:off x="4164273" y="1225806"/>
            <a:ext cx="1142759" cy="635277"/>
          </a:xfrm>
          <a:prstGeom prst="rect">
            <a:avLst/>
          </a:prstGeom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CB11D894-FF6A-BF37-7604-F50E3100A985}"/>
              </a:ext>
            </a:extLst>
          </p:cNvPr>
          <p:cNvSpPr txBox="1"/>
          <p:nvPr/>
        </p:nvSpPr>
        <p:spPr>
          <a:xfrm>
            <a:off x="4107849" y="2083744"/>
            <a:ext cx="145691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ЧЕЛЯБИНСКАЯ ОБЛАСТЬ </a:t>
            </a:r>
          </a:p>
          <a:p>
            <a:pPr algn="ctr"/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ВЕКТОР ИНВЕСТИЦИЙ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0DB9A591-E4BB-C186-270D-D2AEA63AB856}"/>
              </a:ext>
            </a:extLst>
          </p:cNvPr>
          <p:cNvSpPr txBox="1"/>
          <p:nvPr/>
        </p:nvSpPr>
        <p:spPr>
          <a:xfrm>
            <a:off x="3828716" y="2402069"/>
            <a:ext cx="2097434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5"/>
              </a:rPr>
              <a:t>https://investregion174.ru/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21" name="Скругленный прямоугольник 24">
            <a:extLst>
              <a:ext uri="{FF2B5EF4-FFF2-40B4-BE49-F238E27FC236}">
                <a16:creationId xmlns:a16="http://schemas.microsoft.com/office/drawing/2014/main" id="{4FF8619D-C66B-2AFE-B790-4277CEED93AF}"/>
              </a:ext>
            </a:extLst>
          </p:cNvPr>
          <p:cNvSpPr/>
          <p:nvPr/>
        </p:nvSpPr>
        <p:spPr>
          <a:xfrm>
            <a:off x="6646763" y="1017983"/>
            <a:ext cx="2097435" cy="2027456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22" name="Скругленный прямоугольник 40">
            <a:extLst>
              <a:ext uri="{FF2B5EF4-FFF2-40B4-BE49-F238E27FC236}">
                <a16:creationId xmlns:a16="http://schemas.microsoft.com/office/drawing/2014/main" id="{318658FA-82DB-01FD-C382-01974875A648}"/>
              </a:ext>
            </a:extLst>
          </p:cNvPr>
          <p:cNvSpPr/>
          <p:nvPr/>
        </p:nvSpPr>
        <p:spPr>
          <a:xfrm>
            <a:off x="6794195" y="1180037"/>
            <a:ext cx="1812009" cy="66578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23" name="Рисунок 22">
            <a:extLst>
              <a:ext uri="{FF2B5EF4-FFF2-40B4-BE49-F238E27FC236}">
                <a16:creationId xmlns:a16="http://schemas.microsoft.com/office/drawing/2014/main" id="{8BFF9A0A-E470-1379-48FD-CBBCB9E10DF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128134" y="1157486"/>
            <a:ext cx="1134692" cy="660985"/>
          </a:xfrm>
          <a:prstGeom prst="rect">
            <a:avLst/>
          </a:prstGeom>
        </p:spPr>
      </p:pic>
      <p:sp>
        <p:nvSpPr>
          <p:cNvPr id="24" name="TextBox 23">
            <a:extLst>
              <a:ext uri="{FF2B5EF4-FFF2-40B4-BE49-F238E27FC236}">
                <a16:creationId xmlns:a16="http://schemas.microsoft.com/office/drawing/2014/main" id="{8E9A2949-E27A-AE83-B1CE-0B09DDF134CE}"/>
              </a:ext>
            </a:extLst>
          </p:cNvPr>
          <p:cNvSpPr txBox="1"/>
          <p:nvPr/>
        </p:nvSpPr>
        <p:spPr>
          <a:xfrm>
            <a:off x="7030164" y="2007879"/>
            <a:ext cx="14569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ФОНД РАЗВИТИЯ ПРОМЫШЛЕННОСТИ ЧЕЛЯБИНСКОЙ ОБЛАСТИ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995F34E0-B010-B9F6-65DD-D12417AA6D94}"/>
              </a:ext>
            </a:extLst>
          </p:cNvPr>
          <p:cNvSpPr txBox="1"/>
          <p:nvPr/>
        </p:nvSpPr>
        <p:spPr>
          <a:xfrm>
            <a:off x="7180467" y="2421338"/>
            <a:ext cx="1809087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7"/>
              </a:rPr>
              <a:t>https://frp74.ru/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27" name="Рисунок 26">
            <a:extLst>
              <a:ext uri="{FF2B5EF4-FFF2-40B4-BE49-F238E27FC236}">
                <a16:creationId xmlns:a16="http://schemas.microsoft.com/office/drawing/2014/main" id="{873F2A24-F87F-52EA-EE8F-B5C28F30E6AA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543969" y="3338701"/>
            <a:ext cx="2266254" cy="1937794"/>
          </a:xfrm>
          <a:prstGeom prst="rect">
            <a:avLst/>
          </a:prstGeom>
        </p:spPr>
      </p:pic>
      <p:sp>
        <p:nvSpPr>
          <p:cNvPr id="28" name="Скругленный прямоугольник 57">
            <a:extLst>
              <a:ext uri="{FF2B5EF4-FFF2-40B4-BE49-F238E27FC236}">
                <a16:creationId xmlns:a16="http://schemas.microsoft.com/office/drawing/2014/main" id="{F088E739-AFE4-ABA3-D73E-417BA770717A}"/>
              </a:ext>
            </a:extLst>
          </p:cNvPr>
          <p:cNvSpPr/>
          <p:nvPr/>
        </p:nvSpPr>
        <p:spPr>
          <a:xfrm>
            <a:off x="1851277" y="3620113"/>
            <a:ext cx="1769811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29" name="Рисунок 28">
            <a:extLst>
              <a:ext uri="{FF2B5EF4-FFF2-40B4-BE49-F238E27FC236}">
                <a16:creationId xmlns:a16="http://schemas.microsoft.com/office/drawing/2014/main" id="{BF59D601-0E6E-BBB0-7CA2-E12F5955FB2D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1972638" y="3688709"/>
            <a:ext cx="1360280" cy="518202"/>
          </a:xfrm>
          <a:prstGeom prst="rect">
            <a:avLst/>
          </a:prstGeom>
        </p:spPr>
      </p:pic>
      <p:sp>
        <p:nvSpPr>
          <p:cNvPr id="30" name="TextBox 29">
            <a:extLst>
              <a:ext uri="{FF2B5EF4-FFF2-40B4-BE49-F238E27FC236}">
                <a16:creationId xmlns:a16="http://schemas.microsoft.com/office/drawing/2014/main" id="{4DBFE92A-D4F8-0836-A552-FFBAFE4EAF59}"/>
              </a:ext>
            </a:extLst>
          </p:cNvPr>
          <p:cNvSpPr txBox="1"/>
          <p:nvPr/>
        </p:nvSpPr>
        <p:spPr>
          <a:xfrm>
            <a:off x="2007723" y="4385397"/>
            <a:ext cx="14569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АГЕНТСТВО МЕЖДУНАРОДНОГО СОТРУДНИЧЕСТВА ЧЕЛЯБИНСКОЙ ОБЛАСТИ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49C62D2B-82AD-17C8-50DC-08DC06167FA2}"/>
              </a:ext>
            </a:extLst>
          </p:cNvPr>
          <p:cNvSpPr txBox="1"/>
          <p:nvPr/>
        </p:nvSpPr>
        <p:spPr>
          <a:xfrm>
            <a:off x="2116372" y="4747204"/>
            <a:ext cx="1491123" cy="553998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200" dirty="0">
                <a:latin typeface="Arial" panose="020B0604020202020204" pitchFamily="34" charset="0"/>
                <a:cs typeface="Arial" panose="020B0604020202020204" pitchFamily="34" charset="0"/>
                <a:hlinkClick r:id="rId10"/>
              </a:rPr>
              <a:t>https://ica74.com/</a:t>
            </a:r>
            <a:endParaRPr lang="ru-RU" sz="12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33" name="Скругленный прямоугольник 26">
            <a:extLst>
              <a:ext uri="{FF2B5EF4-FFF2-40B4-BE49-F238E27FC236}">
                <a16:creationId xmlns:a16="http://schemas.microsoft.com/office/drawing/2014/main" id="{4CDBD4ED-11ED-88ED-91EE-EB7581B8FB1E}"/>
              </a:ext>
            </a:extLst>
          </p:cNvPr>
          <p:cNvSpPr/>
          <p:nvPr/>
        </p:nvSpPr>
        <p:spPr>
          <a:xfrm>
            <a:off x="5207306" y="3320300"/>
            <a:ext cx="2266254" cy="2000188"/>
          </a:xfrm>
          <a:prstGeom prst="roundRect">
            <a:avLst>
              <a:gd name="adj" fmla="val 1643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b="1" dirty="0"/>
          </a:p>
        </p:txBody>
      </p:sp>
      <p:sp>
        <p:nvSpPr>
          <p:cNvPr id="34" name="Скругленный прямоугольник 61">
            <a:extLst>
              <a:ext uri="{FF2B5EF4-FFF2-40B4-BE49-F238E27FC236}">
                <a16:creationId xmlns:a16="http://schemas.microsoft.com/office/drawing/2014/main" id="{9231C7BB-0A6B-4EAC-3CDA-024100DB18AE}"/>
              </a:ext>
            </a:extLst>
          </p:cNvPr>
          <p:cNvSpPr/>
          <p:nvPr/>
        </p:nvSpPr>
        <p:spPr>
          <a:xfrm>
            <a:off x="5498228" y="3503005"/>
            <a:ext cx="1742231" cy="586798"/>
          </a:xfrm>
          <a:prstGeom prst="roundRect">
            <a:avLst>
              <a:gd name="adj" fmla="val 29906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x-none" dirty="0"/>
          </a:p>
        </p:txBody>
      </p:sp>
      <p:pic>
        <p:nvPicPr>
          <p:cNvPr id="35" name="Рисунок 34">
            <a:extLst>
              <a:ext uri="{FF2B5EF4-FFF2-40B4-BE49-F238E27FC236}">
                <a16:creationId xmlns:a16="http://schemas.microsoft.com/office/drawing/2014/main" id="{5C8E4899-4337-F4D0-3E2A-E4A661617D0B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5673470" y="3508117"/>
            <a:ext cx="505359" cy="5397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</p:spPr>
      </p:pic>
      <p:sp>
        <p:nvSpPr>
          <p:cNvPr id="36" name="TextBox 35">
            <a:extLst>
              <a:ext uri="{FF2B5EF4-FFF2-40B4-BE49-F238E27FC236}">
                <a16:creationId xmlns:a16="http://schemas.microsoft.com/office/drawing/2014/main" id="{2F45EB04-E0C8-5790-9D63-A1E457654E0D}"/>
              </a:ext>
            </a:extLst>
          </p:cNvPr>
          <p:cNvSpPr txBox="1"/>
          <p:nvPr/>
        </p:nvSpPr>
        <p:spPr>
          <a:xfrm>
            <a:off x="6257313" y="3505860"/>
            <a:ext cx="98314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600" dirty="0">
                <a:solidFill>
                  <a:srgbClr val="4756A0"/>
                </a:solidFill>
              </a:rPr>
              <a:t>УПРАВЛЕНИЕ КООРДИНАЦИИ РАЗВИТИЯ ТУРИЗМА </a:t>
            </a:r>
          </a:p>
          <a:p>
            <a:r>
              <a:rPr lang="ru-RU" sz="600" dirty="0">
                <a:solidFill>
                  <a:srgbClr val="4756A0"/>
                </a:solidFill>
              </a:rPr>
              <a:t>В ЧЕЛЯБИНСКОЙ ОБЛАСТИ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6B87EC29-D396-9F90-9AAB-8BF6A8BFAD20}"/>
              </a:ext>
            </a:extLst>
          </p:cNvPr>
          <p:cNvSpPr txBox="1"/>
          <p:nvPr/>
        </p:nvSpPr>
        <p:spPr>
          <a:xfrm>
            <a:off x="5737170" y="4329110"/>
            <a:ext cx="1456918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600" b="1" dirty="0">
                <a:latin typeface="Arial" panose="020B0604020202020204" pitchFamily="34" charset="0"/>
                <a:cs typeface="Arial" panose="020B0604020202020204" pitchFamily="34" charset="0"/>
              </a:rPr>
              <a:t>УПРАВЛЕНИЕ КООРДИНАЦИИ РАЗВИТИЯ ТУРИЗМА В ЧЕЛЯБИНСКОЙ ОБЛАСТИ</a:t>
            </a:r>
            <a:endParaRPr lang="x-none" sz="6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D4C4E62B-945E-6D35-B259-B6167B8C19B9}"/>
              </a:ext>
            </a:extLst>
          </p:cNvPr>
          <p:cNvSpPr txBox="1"/>
          <p:nvPr/>
        </p:nvSpPr>
        <p:spPr>
          <a:xfrm>
            <a:off x="5332502" y="4670260"/>
            <a:ext cx="2266254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1100" dirty="0">
                <a:latin typeface="Arial" panose="020B0604020202020204" pitchFamily="34" charset="0"/>
                <a:cs typeface="Arial" panose="020B0604020202020204" pitchFamily="34" charset="0"/>
                <a:hlinkClick r:id="rId12"/>
              </a:rPr>
              <a:t>https://tourism.gov74.ru/typicalOIV/activities/state-supports.htm</a:t>
            </a:r>
            <a:endParaRPr lang="ru-RU" sz="11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/>
          </a:p>
        </p:txBody>
      </p:sp>
      <p:sp>
        <p:nvSpPr>
          <p:cNvPr id="42" name="Скругленный прямоугольник 35">
            <a:extLst>
              <a:ext uri="{FF2B5EF4-FFF2-40B4-BE49-F238E27FC236}">
                <a16:creationId xmlns:a16="http://schemas.microsoft.com/office/drawing/2014/main" id="{0236ED92-8C62-2E00-B6B7-6BF47D673FE2}"/>
              </a:ext>
            </a:extLst>
          </p:cNvPr>
          <p:cNvSpPr/>
          <p:nvPr/>
        </p:nvSpPr>
        <p:spPr>
          <a:xfrm>
            <a:off x="532660" y="5430643"/>
            <a:ext cx="8936006" cy="436605"/>
          </a:xfrm>
          <a:prstGeom prst="roundRect">
            <a:avLst/>
          </a:prstGeom>
          <a:solidFill>
            <a:srgbClr val="FBFBFB"/>
          </a:solidFill>
          <a:ln>
            <a:solidFill>
              <a:srgbClr val="A6A6A6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540000" algn="just"/>
            <a:r>
              <a:rPr lang="ru-RU" sz="12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 формами поддержки предпринимателей и инвесторов можно ознакомиться на сайте </a:t>
            </a:r>
            <a:r>
              <a:rPr lang="en-US" sz="12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  <a:hlinkClick r:id="rId13"/>
              </a:rPr>
              <a:t>https://investregion174.ru/investor-support/</a:t>
            </a:r>
            <a:r>
              <a:rPr lang="ru-RU" sz="1200" b="1" dirty="0">
                <a:solidFill>
                  <a:srgbClr val="595959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A5ADC82D-9F8A-CF32-F7D6-26EB2039400F}"/>
              </a:ext>
            </a:extLst>
          </p:cNvPr>
          <p:cNvSpPr txBox="1"/>
          <p:nvPr/>
        </p:nvSpPr>
        <p:spPr>
          <a:xfrm>
            <a:off x="437334" y="5988548"/>
            <a:ext cx="9031332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ru-RU" sz="1200" b="1" i="0" dirty="0">
                <a:solidFill>
                  <a:srgbClr val="1A1A1A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</a:rPr>
              <a:t>С полной информацией о мерах поддержки в Челябинской области можно ознакомиться в буклете: </a:t>
            </a:r>
            <a:r>
              <a:rPr lang="ru-RU" sz="1200" b="1" i="0" dirty="0">
                <a:solidFill>
                  <a:srgbClr val="0077FF"/>
                </a:solidFill>
                <a:effectLst/>
                <a:latin typeface="Arial" panose="020B0604020202020204" pitchFamily="34" charset="0"/>
                <a:cs typeface="Arial" panose="020B0604020202020204" pitchFamily="34" charset="0"/>
                <a:hlinkClick r:id="rId14"/>
              </a:rPr>
              <a:t>https://g2b.gov74.ru</a:t>
            </a:r>
            <a:endParaRPr lang="ru-RU" sz="12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7529039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2B5103CC-F7C5-1A40-3FFC-B9E081D762D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21</a:t>
            </a:fld>
            <a:endParaRPr lang="ru-ID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749A95C-816C-4427-9639-4F2A012125E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3064" y="399494"/>
            <a:ext cx="9259410" cy="60900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9880785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F8A8EB1A-C11F-1D71-4B23-D5FBD67CDE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22</a:t>
            </a:fld>
            <a:endParaRPr lang="ru-ID"/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CACF3A59-4B19-73C6-4C62-C23343BB57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10718" y="214834"/>
            <a:ext cx="9241655" cy="61415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05106481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D6BF9AB-A0AB-E438-5E37-598319588953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1023177A-CC1F-844A-E590-360AFD16E876}"/>
              </a:ext>
            </a:extLst>
          </p:cNvPr>
          <p:cNvSpPr/>
          <p:nvPr/>
        </p:nvSpPr>
        <p:spPr>
          <a:xfrm>
            <a:off x="627017" y="163628"/>
            <a:ext cx="1345621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меры поддержки МО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3BF8DC81-CD65-F7C5-5380-B95AFF24C7C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Скругленный прямоугольник 104">
            <a:extLst>
              <a:ext uri="{FF2B5EF4-FFF2-40B4-BE49-F238E27FC236}">
                <a16:creationId xmlns:a16="http://schemas.microsoft.com/office/drawing/2014/main" id="{D80EE500-1539-8A1A-8026-34CD35F7267C}"/>
              </a:ext>
            </a:extLst>
          </p:cNvPr>
          <p:cNvSpPr/>
          <p:nvPr/>
        </p:nvSpPr>
        <p:spPr>
          <a:xfrm>
            <a:off x="745508" y="2537547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113" name="Скругленный прямоугольник 112">
            <a:extLst>
              <a:ext uri="{FF2B5EF4-FFF2-40B4-BE49-F238E27FC236}">
                <a16:creationId xmlns:a16="http://schemas.microsoft.com/office/drawing/2014/main" id="{F6D9C1A6-36DF-B7C8-A1A4-E0DF0D6AF5F8}"/>
              </a:ext>
            </a:extLst>
          </p:cNvPr>
          <p:cNvSpPr/>
          <p:nvPr/>
        </p:nvSpPr>
        <p:spPr>
          <a:xfrm>
            <a:off x="745508" y="5588381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129" name="Скругленный прямоугольник 128">
            <a:extLst>
              <a:ext uri="{FF2B5EF4-FFF2-40B4-BE49-F238E27FC236}">
                <a16:creationId xmlns:a16="http://schemas.microsoft.com/office/drawing/2014/main" id="{9A3C68C4-7183-577A-6A93-F3DD77FF4365}"/>
              </a:ext>
            </a:extLst>
          </p:cNvPr>
          <p:cNvSpPr/>
          <p:nvPr/>
        </p:nvSpPr>
        <p:spPr>
          <a:xfrm>
            <a:off x="5390414" y="2537547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142" name="Скругленный прямоугольник 141">
            <a:extLst>
              <a:ext uri="{FF2B5EF4-FFF2-40B4-BE49-F238E27FC236}">
                <a16:creationId xmlns:a16="http://schemas.microsoft.com/office/drawing/2014/main" id="{35F81B7E-2564-C304-2256-75A1D64497E2}"/>
              </a:ext>
            </a:extLst>
          </p:cNvPr>
          <p:cNvSpPr/>
          <p:nvPr/>
        </p:nvSpPr>
        <p:spPr>
          <a:xfrm>
            <a:off x="5390414" y="3558382"/>
            <a:ext cx="586798" cy="586798"/>
          </a:xfrm>
          <a:prstGeom prst="roundRect">
            <a:avLst>
              <a:gd name="adj" fmla="val 50000"/>
            </a:avLst>
          </a:prstGeom>
          <a:solidFill>
            <a:srgbClr val="FEFEFE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9E4FD26-1B60-AB26-D7B0-75A18B288E43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УСТЬ-КАТАВСКОГО ГОРОДСКОГО ОКРУГА</a:t>
            </a:r>
          </a:p>
        </p:txBody>
      </p:sp>
      <p:sp>
        <p:nvSpPr>
          <p:cNvPr id="5" name="Скругленный прямоугольник 5">
            <a:extLst>
              <a:ext uri="{FF2B5EF4-FFF2-40B4-BE49-F238E27FC236}">
                <a16:creationId xmlns:a16="http://schemas.microsoft.com/office/drawing/2014/main" id="{2C89B9D6-CBF8-9F42-6998-83C830625651}"/>
              </a:ext>
            </a:extLst>
          </p:cNvPr>
          <p:cNvSpPr/>
          <p:nvPr/>
        </p:nvSpPr>
        <p:spPr>
          <a:xfrm>
            <a:off x="580319" y="1196508"/>
            <a:ext cx="3332424" cy="5159904"/>
          </a:xfrm>
          <a:prstGeom prst="roundRect">
            <a:avLst>
              <a:gd name="adj" fmla="val 9274"/>
            </a:avLst>
          </a:prstGeom>
          <a:solidFill>
            <a:srgbClr val="4756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>
                <a:latin typeface="Times New Roman" pitchFamily="18" charset="0"/>
                <a:cs typeface="Times New Roman" pitchFamily="18" charset="0"/>
              </a:rPr>
              <a:t>ИНВЕСТИЦИОННЫЙ УПОЛНОМОЧЕННЫЙ  Гриновский Ян Валерьевич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Челябинская область, г. Усть-Катав, ул. Ленина, 47А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+8(35167)2-55-66</a:t>
            </a: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en-US" sz="1400" b="1" dirty="0">
                <a:latin typeface="Times New Roman" pitchFamily="18" charset="0"/>
                <a:cs typeface="Times New Roman" pitchFamily="18" charset="0"/>
              </a:rPr>
              <a:t>ukatav@inbox</a:t>
            </a:r>
            <a:r>
              <a:rPr lang="ru-RU" sz="14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400" b="1" dirty="0" err="1">
                <a:latin typeface="Times New Roman" pitchFamily="18" charset="0"/>
                <a:cs typeface="Times New Roman" pitchFamily="18" charset="0"/>
              </a:rPr>
              <a:t>ru</a:t>
            </a:r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en-US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b="1" dirty="0">
                <a:latin typeface="Times New Roman" pitchFamily="18" charset="0"/>
                <a:cs typeface="Times New Roman" pitchFamily="18" charset="0"/>
              </a:rPr>
              <a:t> </a:t>
            </a: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x-none" sz="1400" b="1" dirty="0">
              <a:solidFill>
                <a:schemeClr val="bg1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dirty="0"/>
          </a:p>
        </p:txBody>
      </p:sp>
      <p:sp>
        <p:nvSpPr>
          <p:cNvPr id="6" name="Заголовок 1">
            <a:extLst>
              <a:ext uri="{FF2B5EF4-FFF2-40B4-BE49-F238E27FC236}">
                <a16:creationId xmlns:a16="http://schemas.microsoft.com/office/drawing/2014/main" id="{6F4BF4DC-02AC-F0FF-9382-E6101789C38A}"/>
              </a:ext>
            </a:extLst>
          </p:cNvPr>
          <p:cNvSpPr txBox="1">
            <a:spLocks/>
          </p:cNvSpPr>
          <p:nvPr/>
        </p:nvSpPr>
        <p:spPr>
          <a:xfrm>
            <a:off x="956246" y="347004"/>
            <a:ext cx="8543925" cy="77792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ru-RU" sz="2000" b="1" dirty="0">
                <a:latin typeface="Arial" pitchFamily="34" charset="0"/>
                <a:cs typeface="Arial" pitchFamily="34" charset="0"/>
              </a:rPr>
              <a:t>ПОДДЕРЖКА ПРЕДПРИНИМАТЕЛЕЙ И ИНВЕСТОРОВ В  УСТЬ-КАТАВСКОМ ГОРОДСКОМ ОКРУГЕ</a:t>
            </a:r>
          </a:p>
        </p:txBody>
      </p:sp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07C76B44-76EC-13BF-BD8E-2D55AED8CE5F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l="2401" t="6335" r="81491" b="10465"/>
          <a:stretch>
            <a:fillRect/>
          </a:stretch>
        </p:blipFill>
        <p:spPr>
          <a:xfrm>
            <a:off x="2379215" y="4261282"/>
            <a:ext cx="1231688" cy="1757780"/>
          </a:xfrm>
          <a:prstGeom prst="rect">
            <a:avLst/>
          </a:prstGeom>
        </p:spPr>
      </p:pic>
      <p:pic>
        <p:nvPicPr>
          <p:cNvPr id="9" name="Рисунок 8">
            <a:extLst>
              <a:ext uri="{FF2B5EF4-FFF2-40B4-BE49-F238E27FC236}">
                <a16:creationId xmlns:a16="http://schemas.microsoft.com/office/drawing/2014/main" id="{1E9258F2-8830-D436-1654-7F9601D2078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306999" y="1196508"/>
            <a:ext cx="4752975" cy="876300"/>
          </a:xfrm>
          <a:prstGeom prst="rect">
            <a:avLst/>
          </a:prstGeom>
        </p:spPr>
      </p:pic>
      <p:pic>
        <p:nvPicPr>
          <p:cNvPr id="11" name="Рисунок 10">
            <a:extLst>
              <a:ext uri="{FF2B5EF4-FFF2-40B4-BE49-F238E27FC236}">
                <a16:creationId xmlns:a16="http://schemas.microsoft.com/office/drawing/2014/main" id="{34E812B0-686D-245E-6ADA-935BE2D0E39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306999" y="2173505"/>
            <a:ext cx="4781550" cy="1971675"/>
          </a:xfrm>
          <a:prstGeom prst="rect">
            <a:avLst/>
          </a:prstGeom>
        </p:spPr>
      </p:pic>
      <p:pic>
        <p:nvPicPr>
          <p:cNvPr id="13" name="Рисунок 12">
            <a:extLst>
              <a:ext uri="{FF2B5EF4-FFF2-40B4-BE49-F238E27FC236}">
                <a16:creationId xmlns:a16="http://schemas.microsoft.com/office/drawing/2014/main" id="{D805A62B-8E55-7797-CFF6-0B6AF99CBF0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278424" y="4161687"/>
            <a:ext cx="4781550" cy="18573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6002256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Скругленный прямоугольник 71">
            <a:extLst>
              <a:ext uri="{FF2B5EF4-FFF2-40B4-BE49-F238E27FC236}">
                <a16:creationId xmlns:a16="http://schemas.microsoft.com/office/drawing/2014/main" id="{1FEA1B35-77E4-A172-D1A3-AE89EA44D200}"/>
              </a:ext>
            </a:extLst>
          </p:cNvPr>
          <p:cNvSpPr/>
          <p:nvPr/>
        </p:nvSpPr>
        <p:spPr>
          <a:xfrm>
            <a:off x="5795703" y="1401546"/>
            <a:ext cx="3991893" cy="4906277"/>
          </a:xfrm>
          <a:prstGeom prst="roundRect">
            <a:avLst>
              <a:gd name="adj" fmla="val 7045"/>
            </a:avLst>
          </a:prstGeom>
          <a:solidFill>
            <a:srgbClr val="F1F1F1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pic>
        <p:nvPicPr>
          <p:cNvPr id="40" name="Рисунок 39">
            <a:extLst>
              <a:ext uri="{FF2B5EF4-FFF2-40B4-BE49-F238E27FC236}">
                <a16:creationId xmlns:a16="http://schemas.microsoft.com/office/drawing/2014/main" id="{283A4637-B238-A45C-CCD5-B90E3F3054F6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colorTemperature colorTemp="5900"/>
                    </a14:imgEffect>
                    <a14:imgEffect>
                      <a14:saturation sat="0"/>
                    </a14:imgEffect>
                  </a14:imgLayer>
                </a14:imgProps>
              </a:ext>
            </a:extLst>
          </a:blip>
          <a:srcRect t="6405" b="6405"/>
          <a:stretch/>
        </p:blipFill>
        <p:spPr>
          <a:xfrm>
            <a:off x="5747190" y="1405306"/>
            <a:ext cx="3991893" cy="3789375"/>
          </a:xfrm>
          <a:custGeom>
            <a:avLst/>
            <a:gdLst>
              <a:gd name="connsiteX0" fmla="*/ 257337 w 3991893"/>
              <a:gd name="connsiteY0" fmla="*/ 0 h 3960863"/>
              <a:gd name="connsiteX1" fmla="*/ 3734556 w 3991893"/>
              <a:gd name="connsiteY1" fmla="*/ 0 h 3960863"/>
              <a:gd name="connsiteX2" fmla="*/ 3991893 w 3991893"/>
              <a:gd name="connsiteY2" fmla="*/ 257337 h 3960863"/>
              <a:gd name="connsiteX3" fmla="*/ 3991893 w 3991893"/>
              <a:gd name="connsiteY3" fmla="*/ 3960863 h 3960863"/>
              <a:gd name="connsiteX4" fmla="*/ 0 w 3991893"/>
              <a:gd name="connsiteY4" fmla="*/ 3960863 h 3960863"/>
              <a:gd name="connsiteX5" fmla="*/ 0 w 3991893"/>
              <a:gd name="connsiteY5" fmla="*/ 257337 h 3960863"/>
              <a:gd name="connsiteX6" fmla="*/ 257337 w 3991893"/>
              <a:gd name="connsiteY6" fmla="*/ 0 h 3960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3991893" h="3960863">
                <a:moveTo>
                  <a:pt x="257337" y="0"/>
                </a:moveTo>
                <a:lnTo>
                  <a:pt x="3734556" y="0"/>
                </a:lnTo>
                <a:cubicBezTo>
                  <a:pt x="3876679" y="0"/>
                  <a:pt x="3991893" y="115214"/>
                  <a:pt x="3991893" y="257337"/>
                </a:cubicBezTo>
                <a:lnTo>
                  <a:pt x="3991893" y="3960863"/>
                </a:lnTo>
                <a:lnTo>
                  <a:pt x="0" y="3960863"/>
                </a:lnTo>
                <a:lnTo>
                  <a:pt x="0" y="257337"/>
                </a:lnTo>
                <a:cubicBezTo>
                  <a:pt x="0" y="115214"/>
                  <a:pt x="115214" y="0"/>
                  <a:pt x="257337" y="0"/>
                </a:cubicBezTo>
                <a:close/>
              </a:path>
            </a:pathLst>
          </a:custGeom>
        </p:spPr>
      </p:pic>
      <p:pic>
        <p:nvPicPr>
          <p:cNvPr id="65" name="Рисунок 64" descr="Маркер со сплошной заливкой">
            <a:extLst>
              <a:ext uri="{FF2B5EF4-FFF2-40B4-BE49-F238E27FC236}">
                <a16:creationId xmlns:a16="http://schemas.microsoft.com/office/drawing/2014/main" id="{6CEF467B-AB9D-CC15-203A-85FE1989AFB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5"/>
              </a:ext>
            </a:extLst>
          </a:blip>
          <a:stretch>
            <a:fillRect/>
          </a:stretch>
        </p:blipFill>
        <p:spPr>
          <a:xfrm>
            <a:off x="5145523" y="2533811"/>
            <a:ext cx="360000" cy="360000"/>
          </a:xfrm>
          <a:prstGeom prst="rect">
            <a:avLst/>
          </a:prstGeom>
        </p:spPr>
      </p:pic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432688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Скругленный прямоугольник 5">
            <a:extLst>
              <a:ext uri="{FF2B5EF4-FFF2-40B4-BE49-F238E27FC236}">
                <a16:creationId xmlns:a16="http://schemas.microsoft.com/office/drawing/2014/main" id="{9B83FABD-A56B-D9B1-C69E-50C46E0F43F7}"/>
              </a:ext>
            </a:extLst>
          </p:cNvPr>
          <p:cNvSpPr/>
          <p:nvPr/>
        </p:nvSpPr>
        <p:spPr>
          <a:xfrm>
            <a:off x="627016" y="1401547"/>
            <a:ext cx="2437906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8" name="Скругленный прямоугольник 7">
            <a:extLst>
              <a:ext uri="{FF2B5EF4-FFF2-40B4-BE49-F238E27FC236}">
                <a16:creationId xmlns:a16="http://schemas.microsoft.com/office/drawing/2014/main" id="{1AE15D8A-DAB9-999D-A902-FEF6AB2B0D64}"/>
              </a:ext>
            </a:extLst>
          </p:cNvPr>
          <p:cNvSpPr/>
          <p:nvPr/>
        </p:nvSpPr>
        <p:spPr>
          <a:xfrm>
            <a:off x="3158351" y="1401547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5" name="Скругленный прямоугольник 14">
            <a:extLst>
              <a:ext uri="{FF2B5EF4-FFF2-40B4-BE49-F238E27FC236}">
                <a16:creationId xmlns:a16="http://schemas.microsoft.com/office/drawing/2014/main" id="{3FE3C0CF-5D95-1AEE-3887-AD805852FE1B}"/>
              </a:ext>
            </a:extLst>
          </p:cNvPr>
          <p:cNvSpPr/>
          <p:nvPr/>
        </p:nvSpPr>
        <p:spPr>
          <a:xfrm>
            <a:off x="627016" y="2448516"/>
            <a:ext cx="2440243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0F987C6D-C32D-6FF9-471D-63FF34B39D49}"/>
              </a:ext>
            </a:extLst>
          </p:cNvPr>
          <p:cNvSpPr/>
          <p:nvPr/>
        </p:nvSpPr>
        <p:spPr>
          <a:xfrm>
            <a:off x="3158351" y="2448516"/>
            <a:ext cx="2468848" cy="945414"/>
          </a:xfrm>
          <a:prstGeom prst="roundRect">
            <a:avLst>
              <a:gd name="adj" fmla="val 25094"/>
            </a:avLst>
          </a:prstGeom>
          <a:noFill/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99B0BA65-2835-9851-C50D-F3202D10DA63}"/>
              </a:ext>
            </a:extLst>
          </p:cNvPr>
          <p:cNvSpPr txBox="1"/>
          <p:nvPr/>
        </p:nvSpPr>
        <p:spPr>
          <a:xfrm>
            <a:off x="1049867" y="4141146"/>
            <a:ext cx="4460241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400" b="1" dirty="0">
                <a:latin typeface="Arial" panose="020B0604020202020204" pitchFamily="34" charset="0"/>
                <a:cs typeface="Arial" panose="020B0604020202020204" pitchFamily="34" charset="0"/>
              </a:rPr>
              <a:t>Транспортная доступность округа</a:t>
            </a:r>
            <a:endParaRPr lang="ru-ID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Скругленный прямоугольник 21">
            <a:extLst>
              <a:ext uri="{FF2B5EF4-FFF2-40B4-BE49-F238E27FC236}">
                <a16:creationId xmlns:a16="http://schemas.microsoft.com/office/drawing/2014/main" id="{33E0C760-153D-86CB-4F6E-EB7A99B9E374}"/>
              </a:ext>
            </a:extLst>
          </p:cNvPr>
          <p:cNvSpPr/>
          <p:nvPr/>
        </p:nvSpPr>
        <p:spPr>
          <a:xfrm>
            <a:off x="903050" y="4468300"/>
            <a:ext cx="1954086" cy="945414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29" name="TextBox 28">
            <a:extLst>
              <a:ext uri="{FF2B5EF4-FFF2-40B4-BE49-F238E27FC236}">
                <a16:creationId xmlns:a16="http://schemas.microsoft.com/office/drawing/2014/main" id="{7C70D425-0601-D87C-F822-B98F9FAA1682}"/>
              </a:ext>
            </a:extLst>
          </p:cNvPr>
          <p:cNvSpPr txBox="1"/>
          <p:nvPr/>
        </p:nvSpPr>
        <p:spPr>
          <a:xfrm>
            <a:off x="826896" y="1532623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23,2 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2EC1A494-C31C-4490-24D4-612143D1D8DD}"/>
              </a:ext>
            </a:extLst>
          </p:cNvPr>
          <p:cNvSpPr txBox="1"/>
          <p:nvPr/>
        </p:nvSpPr>
        <p:spPr>
          <a:xfrm>
            <a:off x="1295036" y="1609567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74E6BDDD-6D8F-8017-99BE-9D45AAA1328E}"/>
              </a:ext>
            </a:extLst>
          </p:cNvPr>
          <p:cNvSpPr txBox="1"/>
          <p:nvPr/>
        </p:nvSpPr>
        <p:spPr>
          <a:xfrm>
            <a:off x="826896" y="1864280"/>
            <a:ext cx="15243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численность населения МО, 2025 г. </a:t>
            </a:r>
          </a:p>
        </p:txBody>
      </p:sp>
      <p:pic>
        <p:nvPicPr>
          <p:cNvPr id="34" name="Рисунок 33" descr="Пользователь со сплошной заливкой">
            <a:extLst>
              <a:ext uri="{FF2B5EF4-FFF2-40B4-BE49-F238E27FC236}">
                <a16:creationId xmlns:a16="http://schemas.microsoft.com/office/drawing/2014/main" id="{C86C1983-C8BD-89C3-7A05-138B029CFA75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2581101" y="1496129"/>
            <a:ext cx="360000" cy="360000"/>
          </a:xfrm>
          <a:prstGeom prst="rect">
            <a:avLst/>
          </a:prstGeom>
        </p:spPr>
      </p:pic>
      <p:sp>
        <p:nvSpPr>
          <p:cNvPr id="35" name="Скругленный прямоугольник 34">
            <a:extLst>
              <a:ext uri="{FF2B5EF4-FFF2-40B4-BE49-F238E27FC236}">
                <a16:creationId xmlns:a16="http://schemas.microsoft.com/office/drawing/2014/main" id="{8AE7E09C-A74B-B0E9-CF94-B37DDF9C5558}"/>
              </a:ext>
            </a:extLst>
          </p:cNvPr>
          <p:cNvSpPr/>
          <p:nvPr/>
        </p:nvSpPr>
        <p:spPr>
          <a:xfrm>
            <a:off x="3183092" y="1401546"/>
            <a:ext cx="2438758" cy="945414"/>
          </a:xfrm>
          <a:prstGeom prst="roundRect">
            <a:avLst>
              <a:gd name="adj" fmla="val 24466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13BEBE82-3ABE-EE06-2DC9-23A64698E759}"/>
              </a:ext>
            </a:extLst>
          </p:cNvPr>
          <p:cNvSpPr txBox="1"/>
          <p:nvPr/>
        </p:nvSpPr>
        <p:spPr>
          <a:xfrm>
            <a:off x="3358231" y="1532622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20,7 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8156ADA9-D124-7FB2-5ADB-A4BD1C324852}"/>
              </a:ext>
            </a:extLst>
          </p:cNvPr>
          <p:cNvSpPr txBox="1"/>
          <p:nvPr/>
        </p:nvSpPr>
        <p:spPr>
          <a:xfrm>
            <a:off x="3826371" y="1609566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тыс. чел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F5B9663A-7C88-1310-3046-2C62DC47060A}"/>
              </a:ext>
            </a:extLst>
          </p:cNvPr>
          <p:cNvSpPr txBox="1"/>
          <p:nvPr/>
        </p:nvSpPr>
        <p:spPr>
          <a:xfrm>
            <a:off x="3358232" y="1864279"/>
            <a:ext cx="1465994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население г. Усть-Катава, 2025 г.</a:t>
            </a:r>
          </a:p>
        </p:txBody>
      </p:sp>
      <p:pic>
        <p:nvPicPr>
          <p:cNvPr id="39" name="Рисунок 38" descr="Пользователь со сплошной заливкой">
            <a:extLst>
              <a:ext uri="{FF2B5EF4-FFF2-40B4-BE49-F238E27FC236}">
                <a16:creationId xmlns:a16="http://schemas.microsoft.com/office/drawing/2014/main" id="{C08BC730-626D-6D1C-654C-F4EA6ADE8F34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96DAC541-7B7A-43D3-8B79-37D633B846F1}">
                <asvg:svgBlip xmlns:asvg="http://schemas.microsoft.com/office/drawing/2016/SVG/main" r:embed="rId7"/>
              </a:ext>
            </a:extLst>
          </a:blip>
          <a:stretch>
            <a:fillRect/>
          </a:stretch>
        </p:blipFill>
        <p:spPr>
          <a:xfrm>
            <a:off x="5145523" y="1480554"/>
            <a:ext cx="360000" cy="360000"/>
          </a:xfrm>
          <a:prstGeom prst="rect">
            <a:avLst/>
          </a:prstGeom>
        </p:spPr>
      </p:pic>
      <p:sp>
        <p:nvSpPr>
          <p:cNvPr id="41" name="Скругленный прямоугольник 40">
            <a:extLst>
              <a:ext uri="{FF2B5EF4-FFF2-40B4-BE49-F238E27FC236}">
                <a16:creationId xmlns:a16="http://schemas.microsoft.com/office/drawing/2014/main" id="{34635477-1B2D-01F3-8FB7-2516AED14752}"/>
              </a:ext>
            </a:extLst>
          </p:cNvPr>
          <p:cNvSpPr/>
          <p:nvPr/>
        </p:nvSpPr>
        <p:spPr>
          <a:xfrm>
            <a:off x="3182931" y="2448516"/>
            <a:ext cx="2444267" cy="945414"/>
          </a:xfrm>
          <a:prstGeom prst="roundRect">
            <a:avLst>
              <a:gd name="adj" fmla="val 2509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ED35A42D-3D27-DFA6-AB8B-DEE9DE40A08C}"/>
              </a:ext>
            </a:extLst>
          </p:cNvPr>
          <p:cNvSpPr txBox="1"/>
          <p:nvPr/>
        </p:nvSpPr>
        <p:spPr>
          <a:xfrm>
            <a:off x="826895" y="2579592"/>
            <a:ext cx="91049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67 502,0 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DA5A4D3C-E096-2C1F-BAEE-7A9DAFDEF1AE}"/>
              </a:ext>
            </a:extLst>
          </p:cNvPr>
          <p:cNvSpPr txBox="1"/>
          <p:nvPr/>
        </p:nvSpPr>
        <p:spPr>
          <a:xfrm>
            <a:off x="1737386" y="2625142"/>
            <a:ext cx="677813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га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FA94615B-DCE9-714A-3CA3-7B2922C855BA}"/>
              </a:ext>
            </a:extLst>
          </p:cNvPr>
          <p:cNvSpPr txBox="1"/>
          <p:nvPr/>
        </p:nvSpPr>
        <p:spPr>
          <a:xfrm>
            <a:off x="826896" y="2911249"/>
            <a:ext cx="1524379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площадь Усть-Катавского ГО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D2F725FE-F144-6325-91C1-04D853E4AD7C}"/>
              </a:ext>
            </a:extLst>
          </p:cNvPr>
          <p:cNvSpPr txBox="1"/>
          <p:nvPr/>
        </p:nvSpPr>
        <p:spPr>
          <a:xfrm>
            <a:off x="3358231" y="2579591"/>
            <a:ext cx="413620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A890480E-3893-F81C-B22E-393C852242FA}"/>
              </a:ext>
            </a:extLst>
          </p:cNvPr>
          <p:cNvSpPr txBox="1"/>
          <p:nvPr/>
        </p:nvSpPr>
        <p:spPr>
          <a:xfrm>
            <a:off x="3358232" y="2911248"/>
            <a:ext cx="1261405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населённых пунктов</a:t>
            </a:r>
          </a:p>
        </p:txBody>
      </p:sp>
      <p:pic>
        <p:nvPicPr>
          <p:cNvPr id="70" name="Рисунок 69" descr="Переместить со сплошной заливкой">
            <a:extLst>
              <a:ext uri="{FF2B5EF4-FFF2-40B4-BE49-F238E27FC236}">
                <a16:creationId xmlns:a16="http://schemas.microsoft.com/office/drawing/2014/main" id="{895D5543-0D78-4216-5A52-61BAC118CA22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96DAC541-7B7A-43D3-8B79-37D633B846F1}">
                <asvg:svgBlip xmlns:asvg="http://schemas.microsoft.com/office/drawing/2016/SVG/main" r:embed="rId9"/>
              </a:ext>
            </a:extLst>
          </a:blip>
          <a:stretch>
            <a:fillRect/>
          </a:stretch>
        </p:blipFill>
        <p:spPr>
          <a:xfrm>
            <a:off x="2581101" y="2529103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0F7716E0-33E1-47CC-F22F-F3F1AB99120C}"/>
              </a:ext>
            </a:extLst>
          </p:cNvPr>
          <p:cNvSpPr txBox="1"/>
          <p:nvPr/>
        </p:nvSpPr>
        <p:spPr>
          <a:xfrm>
            <a:off x="1288451" y="4476241"/>
            <a:ext cx="1397016" cy="50783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Федеральная автотрасса М-5 «Урал»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8DB2A8B5-932C-6F5C-9F50-499F12240835}"/>
              </a:ext>
            </a:extLst>
          </p:cNvPr>
          <p:cNvSpPr txBox="1"/>
          <p:nvPr/>
        </p:nvSpPr>
        <p:spPr>
          <a:xfrm>
            <a:off x="1049867" y="5098188"/>
            <a:ext cx="153123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Усть-Катав ➝ Златоуст ➝ Миасс - Челябинск</a:t>
            </a: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334DEC60-4596-7546-82CF-16EB7993E4E7}"/>
              </a:ext>
            </a:extLst>
          </p:cNvPr>
          <p:cNvSpPr/>
          <p:nvPr/>
        </p:nvSpPr>
        <p:spPr>
          <a:xfrm>
            <a:off x="3510965" y="4443349"/>
            <a:ext cx="2092786" cy="945414"/>
          </a:xfrm>
          <a:prstGeom prst="roundRect">
            <a:avLst>
              <a:gd name="adj" fmla="val 24466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/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896E86D3-C60C-F8B4-9BCE-E384B0CF5CF1}"/>
              </a:ext>
            </a:extLst>
          </p:cNvPr>
          <p:cNvSpPr txBox="1"/>
          <p:nvPr/>
        </p:nvSpPr>
        <p:spPr>
          <a:xfrm>
            <a:off x="3843484" y="4526962"/>
            <a:ext cx="1321399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spc="-3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Железная дорога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87EC816E-E458-34AF-82E9-E325D2EA6F15}"/>
              </a:ext>
            </a:extLst>
          </p:cNvPr>
          <p:cNvSpPr txBox="1"/>
          <p:nvPr/>
        </p:nvSpPr>
        <p:spPr>
          <a:xfrm>
            <a:off x="3990467" y="5047563"/>
            <a:ext cx="1091433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7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Уфа ➝ Челябинск ➝ Москва</a:t>
            </a:r>
          </a:p>
        </p:txBody>
      </p:sp>
      <p:sp>
        <p:nvSpPr>
          <p:cNvPr id="30" name="TextBox 29">
            <a:extLst>
              <a:ext uri="{FF2B5EF4-FFF2-40B4-BE49-F238E27FC236}">
                <a16:creationId xmlns:a16="http://schemas.microsoft.com/office/drawing/2014/main" id="{EEBAD4BC-722C-8F18-6F6A-EE9A29BE3239}"/>
              </a:ext>
            </a:extLst>
          </p:cNvPr>
          <p:cNvSpPr txBox="1"/>
          <p:nvPr/>
        </p:nvSpPr>
        <p:spPr>
          <a:xfrm>
            <a:off x="3843484" y="4744954"/>
            <a:ext cx="134952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Станция УСТЬ-КАТАВ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59B17874-7392-F85E-5379-718FAA06C17E}"/>
              </a:ext>
            </a:extLst>
          </p:cNvPr>
          <p:cNvSpPr txBox="1"/>
          <p:nvPr/>
        </p:nvSpPr>
        <p:spPr>
          <a:xfrm>
            <a:off x="6343568" y="5537887"/>
            <a:ext cx="85741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М-5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3BAA6CB0-4167-9541-B67B-0E95357E6A5F}"/>
              </a:ext>
            </a:extLst>
          </p:cNvPr>
          <p:cNvSpPr txBox="1"/>
          <p:nvPr/>
        </p:nvSpPr>
        <p:spPr>
          <a:xfrm>
            <a:off x="6343568" y="5997556"/>
            <a:ext cx="1324968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Железная дорога</a:t>
            </a:r>
          </a:p>
        </p:txBody>
      </p:sp>
      <p:cxnSp>
        <p:nvCxnSpPr>
          <p:cNvPr id="59" name="Прямая соединительная линия 58">
            <a:extLst>
              <a:ext uri="{FF2B5EF4-FFF2-40B4-BE49-F238E27FC236}">
                <a16:creationId xmlns:a16="http://schemas.microsoft.com/office/drawing/2014/main" id="{1857E405-1D1B-8CAF-3F86-69B823918678}"/>
              </a:ext>
            </a:extLst>
          </p:cNvPr>
          <p:cNvCxnSpPr>
            <a:cxnSpLocks/>
          </p:cNvCxnSpPr>
          <p:nvPr/>
        </p:nvCxnSpPr>
        <p:spPr>
          <a:xfrm>
            <a:off x="5996464" y="5593347"/>
            <a:ext cx="244642" cy="0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4" name="Прямая соединительная линия 63">
            <a:extLst>
              <a:ext uri="{FF2B5EF4-FFF2-40B4-BE49-F238E27FC236}">
                <a16:creationId xmlns:a16="http://schemas.microsoft.com/office/drawing/2014/main" id="{96907F74-87A4-9F3C-1200-21D129AEF31A}"/>
              </a:ext>
            </a:extLst>
          </p:cNvPr>
          <p:cNvCxnSpPr>
            <a:cxnSpLocks/>
          </p:cNvCxnSpPr>
          <p:nvPr/>
        </p:nvCxnSpPr>
        <p:spPr>
          <a:xfrm>
            <a:off x="5996464" y="6056758"/>
            <a:ext cx="244642" cy="0"/>
          </a:xfrm>
          <a:prstGeom prst="line">
            <a:avLst/>
          </a:prstGeom>
          <a:ln w="12700" cmpd="sng">
            <a:solidFill>
              <a:srgbClr val="4756A0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3" name="TextBox 72">
            <a:extLst>
              <a:ext uri="{FF2B5EF4-FFF2-40B4-BE49-F238E27FC236}">
                <a16:creationId xmlns:a16="http://schemas.microsoft.com/office/drawing/2014/main" id="{7262B2B9-CDF1-28C2-513A-ADBE8D9D5522}"/>
              </a:ext>
            </a:extLst>
          </p:cNvPr>
          <p:cNvSpPr txBox="1"/>
          <p:nvPr/>
        </p:nvSpPr>
        <p:spPr>
          <a:xfrm>
            <a:off x="8358876" y="5533294"/>
            <a:ext cx="857410" cy="10772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Развязка</a:t>
            </a:r>
          </a:p>
        </p:txBody>
      </p:sp>
      <p:cxnSp>
        <p:nvCxnSpPr>
          <p:cNvPr id="77" name="Прямая соединительная линия 76">
            <a:extLst>
              <a:ext uri="{FF2B5EF4-FFF2-40B4-BE49-F238E27FC236}">
                <a16:creationId xmlns:a16="http://schemas.microsoft.com/office/drawing/2014/main" id="{89C74E41-81BE-8B2A-0EE7-94D5A021D03A}"/>
              </a:ext>
            </a:extLst>
          </p:cNvPr>
          <p:cNvCxnSpPr>
            <a:cxnSpLocks/>
          </p:cNvCxnSpPr>
          <p:nvPr/>
        </p:nvCxnSpPr>
        <p:spPr>
          <a:xfrm>
            <a:off x="8011772" y="5814479"/>
            <a:ext cx="244642" cy="0"/>
          </a:xfrm>
          <a:prstGeom prst="line">
            <a:avLst/>
          </a:prstGeom>
          <a:ln w="25400" cmpd="sng">
            <a:solidFill>
              <a:srgbClr val="B1C1E4"/>
            </a:solidFill>
            <a:prstDash val="solid"/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0" name="Овал 79">
            <a:extLst>
              <a:ext uri="{FF2B5EF4-FFF2-40B4-BE49-F238E27FC236}">
                <a16:creationId xmlns:a16="http://schemas.microsoft.com/office/drawing/2014/main" id="{1DE6A2CA-EE33-15F8-B1C1-0368494440BF}"/>
              </a:ext>
            </a:extLst>
          </p:cNvPr>
          <p:cNvSpPr/>
          <p:nvPr/>
        </p:nvSpPr>
        <p:spPr>
          <a:xfrm>
            <a:off x="8071238" y="5533294"/>
            <a:ext cx="125709" cy="125709"/>
          </a:xfrm>
          <a:prstGeom prst="ellipse">
            <a:avLst/>
          </a:prstGeom>
          <a:solidFill>
            <a:schemeClr val="bg1"/>
          </a:solidFill>
          <a:ln w="25400"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09" name="Скругленный прямоугольник 108">
            <a:extLst>
              <a:ext uri="{FF2B5EF4-FFF2-40B4-BE49-F238E27FC236}">
                <a16:creationId xmlns:a16="http://schemas.microsoft.com/office/drawing/2014/main" id="{BE907443-E8C5-7733-F616-158F47855DE6}"/>
              </a:ext>
            </a:extLst>
          </p:cNvPr>
          <p:cNvSpPr/>
          <p:nvPr/>
        </p:nvSpPr>
        <p:spPr>
          <a:xfrm>
            <a:off x="5797066" y="2933874"/>
            <a:ext cx="1058727" cy="2738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Уфа</a:t>
            </a:r>
            <a:endParaRPr lang="ru-ID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10" name="Рисунок 109" descr="Маркер со сплошной заливкой">
            <a:extLst>
              <a:ext uri="{FF2B5EF4-FFF2-40B4-BE49-F238E27FC236}">
                <a16:creationId xmlns:a16="http://schemas.microsoft.com/office/drawing/2014/main" id="{CA7A7CDA-BA22-59AA-F6D7-6A7990E5DD15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5886476" y="2961500"/>
            <a:ext cx="180000" cy="180000"/>
          </a:xfrm>
          <a:prstGeom prst="rect">
            <a:avLst/>
          </a:prstGeom>
        </p:spPr>
      </p:pic>
      <p:pic>
        <p:nvPicPr>
          <p:cNvPr id="189" name="Рисунок 188" descr="Круизное судно со сплошной заливкой">
            <a:extLst>
              <a:ext uri="{FF2B5EF4-FFF2-40B4-BE49-F238E27FC236}">
                <a16:creationId xmlns:a16="http://schemas.microsoft.com/office/drawing/2014/main" id="{6F257BA3-620E-D14E-C547-B9451EBCEE34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6089166" y="2970346"/>
            <a:ext cx="180000" cy="180000"/>
          </a:xfrm>
          <a:prstGeom prst="rect">
            <a:avLst/>
          </a:prstGeom>
        </p:spPr>
      </p:pic>
      <p:sp>
        <p:nvSpPr>
          <p:cNvPr id="224" name="Полилиния 223">
            <a:extLst>
              <a:ext uri="{FF2B5EF4-FFF2-40B4-BE49-F238E27FC236}">
                <a16:creationId xmlns:a16="http://schemas.microsoft.com/office/drawing/2014/main" id="{324F65E4-B506-280D-F5BC-7E0A83A40DD8}"/>
              </a:ext>
            </a:extLst>
          </p:cNvPr>
          <p:cNvSpPr/>
          <p:nvPr/>
        </p:nvSpPr>
        <p:spPr>
          <a:xfrm>
            <a:off x="7219128" y="2896238"/>
            <a:ext cx="638784" cy="740302"/>
          </a:xfrm>
          <a:custGeom>
            <a:avLst/>
            <a:gdLst>
              <a:gd name="connsiteX0" fmla="*/ 149211 w 757536"/>
              <a:gd name="connsiteY0" fmla="*/ 0 h 788144"/>
              <a:gd name="connsiteX1" fmla="*/ 156863 w 757536"/>
              <a:gd name="connsiteY1" fmla="*/ 206600 h 788144"/>
              <a:gd name="connsiteX2" fmla="*/ 0 w 757536"/>
              <a:gd name="connsiteY2" fmla="*/ 466765 h 788144"/>
              <a:gd name="connsiteX3" fmla="*/ 225730 w 757536"/>
              <a:gd name="connsiteY3" fmla="*/ 665713 h 788144"/>
              <a:gd name="connsiteX4" fmla="*/ 501198 w 757536"/>
              <a:gd name="connsiteY4" fmla="*/ 738406 h 788144"/>
              <a:gd name="connsiteX5" fmla="*/ 738406 w 757536"/>
              <a:gd name="connsiteY5" fmla="*/ 692495 h 788144"/>
              <a:gd name="connsiteX6" fmla="*/ 757536 w 757536"/>
              <a:gd name="connsiteY6" fmla="*/ 772840 h 788144"/>
              <a:gd name="connsiteX7" fmla="*/ 635106 w 757536"/>
              <a:gd name="connsiteY7" fmla="*/ 788144 h 788144"/>
              <a:gd name="connsiteX0" fmla="*/ 149211 w 757536"/>
              <a:gd name="connsiteY0" fmla="*/ 0 h 953244"/>
              <a:gd name="connsiteX1" fmla="*/ 156863 w 757536"/>
              <a:gd name="connsiteY1" fmla="*/ 206600 h 953244"/>
              <a:gd name="connsiteX2" fmla="*/ 0 w 757536"/>
              <a:gd name="connsiteY2" fmla="*/ 466765 h 953244"/>
              <a:gd name="connsiteX3" fmla="*/ 225730 w 757536"/>
              <a:gd name="connsiteY3" fmla="*/ 665713 h 953244"/>
              <a:gd name="connsiteX4" fmla="*/ 501198 w 757536"/>
              <a:gd name="connsiteY4" fmla="*/ 738406 h 953244"/>
              <a:gd name="connsiteX5" fmla="*/ 738406 w 757536"/>
              <a:gd name="connsiteY5" fmla="*/ 692495 h 953244"/>
              <a:gd name="connsiteX6" fmla="*/ 757536 w 757536"/>
              <a:gd name="connsiteY6" fmla="*/ 772840 h 953244"/>
              <a:gd name="connsiteX7" fmla="*/ 743056 w 757536"/>
              <a:gd name="connsiteY7" fmla="*/ 953244 h 953244"/>
              <a:gd name="connsiteX0" fmla="*/ 149211 w 757536"/>
              <a:gd name="connsiteY0" fmla="*/ 0 h 772840"/>
              <a:gd name="connsiteX1" fmla="*/ 156863 w 757536"/>
              <a:gd name="connsiteY1" fmla="*/ 206600 h 772840"/>
              <a:gd name="connsiteX2" fmla="*/ 0 w 757536"/>
              <a:gd name="connsiteY2" fmla="*/ 466765 h 772840"/>
              <a:gd name="connsiteX3" fmla="*/ 225730 w 757536"/>
              <a:gd name="connsiteY3" fmla="*/ 665713 h 772840"/>
              <a:gd name="connsiteX4" fmla="*/ 501198 w 757536"/>
              <a:gd name="connsiteY4" fmla="*/ 738406 h 772840"/>
              <a:gd name="connsiteX5" fmla="*/ 738406 w 757536"/>
              <a:gd name="connsiteY5" fmla="*/ 692495 h 772840"/>
              <a:gd name="connsiteX6" fmla="*/ 757536 w 757536"/>
              <a:gd name="connsiteY6" fmla="*/ 772840 h 772840"/>
              <a:gd name="connsiteX0" fmla="*/ 149211 w 890886"/>
              <a:gd name="connsiteY0" fmla="*/ 0 h 776015"/>
              <a:gd name="connsiteX1" fmla="*/ 156863 w 890886"/>
              <a:gd name="connsiteY1" fmla="*/ 206600 h 776015"/>
              <a:gd name="connsiteX2" fmla="*/ 0 w 890886"/>
              <a:gd name="connsiteY2" fmla="*/ 466765 h 776015"/>
              <a:gd name="connsiteX3" fmla="*/ 225730 w 890886"/>
              <a:gd name="connsiteY3" fmla="*/ 665713 h 776015"/>
              <a:gd name="connsiteX4" fmla="*/ 501198 w 890886"/>
              <a:gd name="connsiteY4" fmla="*/ 738406 h 776015"/>
              <a:gd name="connsiteX5" fmla="*/ 738406 w 890886"/>
              <a:gd name="connsiteY5" fmla="*/ 692495 h 776015"/>
              <a:gd name="connsiteX6" fmla="*/ 890886 w 890886"/>
              <a:gd name="connsiteY6" fmla="*/ 776015 h 776015"/>
              <a:gd name="connsiteX0" fmla="*/ 149211 w 738406"/>
              <a:gd name="connsiteY0" fmla="*/ 0 h 738406"/>
              <a:gd name="connsiteX1" fmla="*/ 156863 w 738406"/>
              <a:gd name="connsiteY1" fmla="*/ 206600 h 738406"/>
              <a:gd name="connsiteX2" fmla="*/ 0 w 738406"/>
              <a:gd name="connsiteY2" fmla="*/ 466765 h 738406"/>
              <a:gd name="connsiteX3" fmla="*/ 225730 w 738406"/>
              <a:gd name="connsiteY3" fmla="*/ 665713 h 738406"/>
              <a:gd name="connsiteX4" fmla="*/ 501198 w 738406"/>
              <a:gd name="connsiteY4" fmla="*/ 738406 h 738406"/>
              <a:gd name="connsiteX5" fmla="*/ 738406 w 738406"/>
              <a:gd name="connsiteY5" fmla="*/ 692495 h 738406"/>
              <a:gd name="connsiteX0" fmla="*/ 149211 w 659031"/>
              <a:gd name="connsiteY0" fmla="*/ 0 h 738406"/>
              <a:gd name="connsiteX1" fmla="*/ 156863 w 659031"/>
              <a:gd name="connsiteY1" fmla="*/ 206600 h 738406"/>
              <a:gd name="connsiteX2" fmla="*/ 0 w 659031"/>
              <a:gd name="connsiteY2" fmla="*/ 466765 h 738406"/>
              <a:gd name="connsiteX3" fmla="*/ 225730 w 659031"/>
              <a:gd name="connsiteY3" fmla="*/ 665713 h 738406"/>
              <a:gd name="connsiteX4" fmla="*/ 501198 w 659031"/>
              <a:gd name="connsiteY4" fmla="*/ 738406 h 738406"/>
              <a:gd name="connsiteX5" fmla="*/ 659031 w 659031"/>
              <a:gd name="connsiteY5" fmla="*/ 705195 h 738406"/>
              <a:gd name="connsiteX0" fmla="*/ 149211 w 659031"/>
              <a:gd name="connsiteY0" fmla="*/ 0 h 738406"/>
              <a:gd name="connsiteX1" fmla="*/ 156863 w 659031"/>
              <a:gd name="connsiteY1" fmla="*/ 206600 h 738406"/>
              <a:gd name="connsiteX2" fmla="*/ 0 w 659031"/>
              <a:gd name="connsiteY2" fmla="*/ 466765 h 738406"/>
              <a:gd name="connsiteX3" fmla="*/ 213030 w 659031"/>
              <a:gd name="connsiteY3" fmla="*/ 649838 h 738406"/>
              <a:gd name="connsiteX4" fmla="*/ 501198 w 659031"/>
              <a:gd name="connsiteY4" fmla="*/ 738406 h 738406"/>
              <a:gd name="connsiteX5" fmla="*/ 659031 w 659031"/>
              <a:gd name="connsiteY5" fmla="*/ 705195 h 738406"/>
              <a:gd name="connsiteX0" fmla="*/ 149211 w 722531"/>
              <a:gd name="connsiteY0" fmla="*/ 0 h 738406"/>
              <a:gd name="connsiteX1" fmla="*/ 156863 w 722531"/>
              <a:gd name="connsiteY1" fmla="*/ 206600 h 738406"/>
              <a:gd name="connsiteX2" fmla="*/ 0 w 722531"/>
              <a:gd name="connsiteY2" fmla="*/ 466765 h 738406"/>
              <a:gd name="connsiteX3" fmla="*/ 213030 w 722531"/>
              <a:gd name="connsiteY3" fmla="*/ 649838 h 738406"/>
              <a:gd name="connsiteX4" fmla="*/ 501198 w 722531"/>
              <a:gd name="connsiteY4" fmla="*/ 738406 h 738406"/>
              <a:gd name="connsiteX5" fmla="*/ 722531 w 722531"/>
              <a:gd name="connsiteY5" fmla="*/ 695670 h 738406"/>
              <a:gd name="connsiteX0" fmla="*/ 149211 w 722531"/>
              <a:gd name="connsiteY0" fmla="*/ 0 h 739454"/>
              <a:gd name="connsiteX1" fmla="*/ 156863 w 722531"/>
              <a:gd name="connsiteY1" fmla="*/ 206600 h 739454"/>
              <a:gd name="connsiteX2" fmla="*/ 0 w 722531"/>
              <a:gd name="connsiteY2" fmla="*/ 466765 h 739454"/>
              <a:gd name="connsiteX3" fmla="*/ 213030 w 722531"/>
              <a:gd name="connsiteY3" fmla="*/ 649838 h 739454"/>
              <a:gd name="connsiteX4" fmla="*/ 501198 w 722531"/>
              <a:gd name="connsiteY4" fmla="*/ 738406 h 739454"/>
              <a:gd name="connsiteX5" fmla="*/ 722531 w 722531"/>
              <a:gd name="connsiteY5" fmla="*/ 695670 h 739454"/>
              <a:gd name="connsiteX0" fmla="*/ 149211 w 722531"/>
              <a:gd name="connsiteY0" fmla="*/ 0 h 738818"/>
              <a:gd name="connsiteX1" fmla="*/ 156863 w 722531"/>
              <a:gd name="connsiteY1" fmla="*/ 206600 h 738818"/>
              <a:gd name="connsiteX2" fmla="*/ 0 w 722531"/>
              <a:gd name="connsiteY2" fmla="*/ 466765 h 738818"/>
              <a:gd name="connsiteX3" fmla="*/ 213030 w 722531"/>
              <a:gd name="connsiteY3" fmla="*/ 649838 h 738818"/>
              <a:gd name="connsiteX4" fmla="*/ 501198 w 722531"/>
              <a:gd name="connsiteY4" fmla="*/ 738406 h 738818"/>
              <a:gd name="connsiteX5" fmla="*/ 722531 w 722531"/>
              <a:gd name="connsiteY5" fmla="*/ 695670 h 738818"/>
              <a:gd name="connsiteX0" fmla="*/ 149211 w 722531"/>
              <a:gd name="connsiteY0" fmla="*/ 0 h 739454"/>
              <a:gd name="connsiteX1" fmla="*/ 156863 w 722531"/>
              <a:gd name="connsiteY1" fmla="*/ 206600 h 739454"/>
              <a:gd name="connsiteX2" fmla="*/ 0 w 722531"/>
              <a:gd name="connsiteY2" fmla="*/ 466765 h 739454"/>
              <a:gd name="connsiteX3" fmla="*/ 213030 w 722531"/>
              <a:gd name="connsiteY3" fmla="*/ 649838 h 739454"/>
              <a:gd name="connsiteX4" fmla="*/ 501198 w 722531"/>
              <a:gd name="connsiteY4" fmla="*/ 738406 h 739454"/>
              <a:gd name="connsiteX5" fmla="*/ 722531 w 722531"/>
              <a:gd name="connsiteY5" fmla="*/ 695670 h 739454"/>
              <a:gd name="connsiteX0" fmla="*/ 149655 w 722975"/>
              <a:gd name="connsiteY0" fmla="*/ 0 h 739454"/>
              <a:gd name="connsiteX1" fmla="*/ 157307 w 722975"/>
              <a:gd name="connsiteY1" fmla="*/ 206600 h 739454"/>
              <a:gd name="connsiteX2" fmla="*/ 444 w 722975"/>
              <a:gd name="connsiteY2" fmla="*/ 466765 h 739454"/>
              <a:gd name="connsiteX3" fmla="*/ 213474 w 722975"/>
              <a:gd name="connsiteY3" fmla="*/ 649838 h 739454"/>
              <a:gd name="connsiteX4" fmla="*/ 501642 w 722975"/>
              <a:gd name="connsiteY4" fmla="*/ 738406 h 739454"/>
              <a:gd name="connsiteX5" fmla="*/ 722975 w 722975"/>
              <a:gd name="connsiteY5" fmla="*/ 695670 h 739454"/>
              <a:gd name="connsiteX0" fmla="*/ 70791 w 644111"/>
              <a:gd name="connsiteY0" fmla="*/ 0 h 739454"/>
              <a:gd name="connsiteX1" fmla="*/ 78443 w 644111"/>
              <a:gd name="connsiteY1" fmla="*/ 206600 h 739454"/>
              <a:gd name="connsiteX2" fmla="*/ 955 w 644111"/>
              <a:gd name="connsiteY2" fmla="*/ 441365 h 739454"/>
              <a:gd name="connsiteX3" fmla="*/ 134610 w 644111"/>
              <a:gd name="connsiteY3" fmla="*/ 649838 h 739454"/>
              <a:gd name="connsiteX4" fmla="*/ 422778 w 644111"/>
              <a:gd name="connsiteY4" fmla="*/ 738406 h 739454"/>
              <a:gd name="connsiteX5" fmla="*/ 644111 w 644111"/>
              <a:gd name="connsiteY5" fmla="*/ 695670 h 739454"/>
              <a:gd name="connsiteX0" fmla="*/ 72155 w 645475"/>
              <a:gd name="connsiteY0" fmla="*/ 0 h 739454"/>
              <a:gd name="connsiteX1" fmla="*/ 79807 w 645475"/>
              <a:gd name="connsiteY1" fmla="*/ 206600 h 739454"/>
              <a:gd name="connsiteX2" fmla="*/ 2319 w 645475"/>
              <a:gd name="connsiteY2" fmla="*/ 441365 h 739454"/>
              <a:gd name="connsiteX3" fmla="*/ 135974 w 645475"/>
              <a:gd name="connsiteY3" fmla="*/ 649838 h 739454"/>
              <a:gd name="connsiteX4" fmla="*/ 424142 w 645475"/>
              <a:gd name="connsiteY4" fmla="*/ 738406 h 739454"/>
              <a:gd name="connsiteX5" fmla="*/ 645475 w 645475"/>
              <a:gd name="connsiteY5" fmla="*/ 695670 h 739454"/>
              <a:gd name="connsiteX0" fmla="*/ 66004 w 639324"/>
              <a:gd name="connsiteY0" fmla="*/ 0 h 739454"/>
              <a:gd name="connsiteX1" fmla="*/ 73656 w 639324"/>
              <a:gd name="connsiteY1" fmla="*/ 206600 h 739454"/>
              <a:gd name="connsiteX2" fmla="*/ 2518 w 639324"/>
              <a:gd name="connsiteY2" fmla="*/ 422315 h 739454"/>
              <a:gd name="connsiteX3" fmla="*/ 129823 w 639324"/>
              <a:gd name="connsiteY3" fmla="*/ 649838 h 739454"/>
              <a:gd name="connsiteX4" fmla="*/ 417991 w 639324"/>
              <a:gd name="connsiteY4" fmla="*/ 738406 h 739454"/>
              <a:gd name="connsiteX5" fmla="*/ 639324 w 639324"/>
              <a:gd name="connsiteY5" fmla="*/ 695670 h 739454"/>
              <a:gd name="connsiteX0" fmla="*/ 64537 w 637857"/>
              <a:gd name="connsiteY0" fmla="*/ 0 h 739454"/>
              <a:gd name="connsiteX1" fmla="*/ 72189 w 637857"/>
              <a:gd name="connsiteY1" fmla="*/ 206600 h 739454"/>
              <a:gd name="connsiteX2" fmla="*/ 1051 w 637857"/>
              <a:gd name="connsiteY2" fmla="*/ 422315 h 739454"/>
              <a:gd name="connsiteX3" fmla="*/ 128356 w 637857"/>
              <a:gd name="connsiteY3" fmla="*/ 649838 h 739454"/>
              <a:gd name="connsiteX4" fmla="*/ 416524 w 637857"/>
              <a:gd name="connsiteY4" fmla="*/ 738406 h 739454"/>
              <a:gd name="connsiteX5" fmla="*/ 637857 w 637857"/>
              <a:gd name="connsiteY5" fmla="*/ 695670 h 739454"/>
              <a:gd name="connsiteX0" fmla="*/ 64537 w 637857"/>
              <a:gd name="connsiteY0" fmla="*/ 0 h 739454"/>
              <a:gd name="connsiteX1" fmla="*/ 72189 w 637857"/>
              <a:gd name="connsiteY1" fmla="*/ 206600 h 739454"/>
              <a:gd name="connsiteX2" fmla="*/ 1051 w 637857"/>
              <a:gd name="connsiteY2" fmla="*/ 422315 h 739454"/>
              <a:gd name="connsiteX3" fmla="*/ 128356 w 637857"/>
              <a:gd name="connsiteY3" fmla="*/ 649838 h 739454"/>
              <a:gd name="connsiteX4" fmla="*/ 416524 w 637857"/>
              <a:gd name="connsiteY4" fmla="*/ 738406 h 739454"/>
              <a:gd name="connsiteX5" fmla="*/ 637857 w 637857"/>
              <a:gd name="connsiteY5" fmla="*/ 695670 h 739454"/>
              <a:gd name="connsiteX0" fmla="*/ 64537 w 637857"/>
              <a:gd name="connsiteY0" fmla="*/ 0 h 739454"/>
              <a:gd name="connsiteX1" fmla="*/ 72189 w 637857"/>
              <a:gd name="connsiteY1" fmla="*/ 184375 h 739454"/>
              <a:gd name="connsiteX2" fmla="*/ 1051 w 637857"/>
              <a:gd name="connsiteY2" fmla="*/ 422315 h 739454"/>
              <a:gd name="connsiteX3" fmla="*/ 128356 w 637857"/>
              <a:gd name="connsiteY3" fmla="*/ 649838 h 739454"/>
              <a:gd name="connsiteX4" fmla="*/ 416524 w 637857"/>
              <a:gd name="connsiteY4" fmla="*/ 738406 h 739454"/>
              <a:gd name="connsiteX5" fmla="*/ 637857 w 637857"/>
              <a:gd name="connsiteY5" fmla="*/ 695670 h 739454"/>
              <a:gd name="connsiteX0" fmla="*/ 64537 w 637857"/>
              <a:gd name="connsiteY0" fmla="*/ 0 h 739219"/>
              <a:gd name="connsiteX1" fmla="*/ 72189 w 637857"/>
              <a:gd name="connsiteY1" fmla="*/ 184375 h 739219"/>
              <a:gd name="connsiteX2" fmla="*/ 1051 w 637857"/>
              <a:gd name="connsiteY2" fmla="*/ 422315 h 739219"/>
              <a:gd name="connsiteX3" fmla="*/ 128356 w 637857"/>
              <a:gd name="connsiteY3" fmla="*/ 656188 h 739219"/>
              <a:gd name="connsiteX4" fmla="*/ 416524 w 637857"/>
              <a:gd name="connsiteY4" fmla="*/ 738406 h 739219"/>
              <a:gd name="connsiteX5" fmla="*/ 637857 w 637857"/>
              <a:gd name="connsiteY5" fmla="*/ 695670 h 739219"/>
              <a:gd name="connsiteX0" fmla="*/ 52099 w 625419"/>
              <a:gd name="connsiteY0" fmla="*/ 0 h 739219"/>
              <a:gd name="connsiteX1" fmla="*/ 59751 w 625419"/>
              <a:gd name="connsiteY1" fmla="*/ 184375 h 739219"/>
              <a:gd name="connsiteX2" fmla="*/ 1313 w 625419"/>
              <a:gd name="connsiteY2" fmla="*/ 454065 h 739219"/>
              <a:gd name="connsiteX3" fmla="*/ 115918 w 625419"/>
              <a:gd name="connsiteY3" fmla="*/ 656188 h 739219"/>
              <a:gd name="connsiteX4" fmla="*/ 404086 w 625419"/>
              <a:gd name="connsiteY4" fmla="*/ 738406 h 739219"/>
              <a:gd name="connsiteX5" fmla="*/ 625419 w 625419"/>
              <a:gd name="connsiteY5" fmla="*/ 695670 h 739219"/>
              <a:gd name="connsiteX0" fmla="*/ 64536 w 637856"/>
              <a:gd name="connsiteY0" fmla="*/ 0 h 739219"/>
              <a:gd name="connsiteX1" fmla="*/ 72188 w 637856"/>
              <a:gd name="connsiteY1" fmla="*/ 184375 h 739219"/>
              <a:gd name="connsiteX2" fmla="*/ 1050 w 637856"/>
              <a:gd name="connsiteY2" fmla="*/ 438190 h 739219"/>
              <a:gd name="connsiteX3" fmla="*/ 128355 w 637856"/>
              <a:gd name="connsiteY3" fmla="*/ 656188 h 739219"/>
              <a:gd name="connsiteX4" fmla="*/ 416523 w 637856"/>
              <a:gd name="connsiteY4" fmla="*/ 738406 h 739219"/>
              <a:gd name="connsiteX5" fmla="*/ 637856 w 637856"/>
              <a:gd name="connsiteY5" fmla="*/ 695670 h 739219"/>
              <a:gd name="connsiteX0" fmla="*/ 64536 w 637856"/>
              <a:gd name="connsiteY0" fmla="*/ 0 h 740302"/>
              <a:gd name="connsiteX1" fmla="*/ 72188 w 637856"/>
              <a:gd name="connsiteY1" fmla="*/ 184375 h 740302"/>
              <a:gd name="connsiteX2" fmla="*/ 1050 w 637856"/>
              <a:gd name="connsiteY2" fmla="*/ 438190 h 740302"/>
              <a:gd name="connsiteX3" fmla="*/ 128355 w 637856"/>
              <a:gd name="connsiteY3" fmla="*/ 656188 h 740302"/>
              <a:gd name="connsiteX4" fmla="*/ 416523 w 637856"/>
              <a:gd name="connsiteY4" fmla="*/ 738406 h 740302"/>
              <a:gd name="connsiteX5" fmla="*/ 637856 w 637856"/>
              <a:gd name="connsiteY5" fmla="*/ 695670 h 740302"/>
              <a:gd name="connsiteX0" fmla="*/ 65464 w 638784"/>
              <a:gd name="connsiteY0" fmla="*/ 0 h 740302"/>
              <a:gd name="connsiteX1" fmla="*/ 73116 w 638784"/>
              <a:gd name="connsiteY1" fmla="*/ 184375 h 740302"/>
              <a:gd name="connsiteX2" fmla="*/ 1978 w 638784"/>
              <a:gd name="connsiteY2" fmla="*/ 438190 h 740302"/>
              <a:gd name="connsiteX3" fmla="*/ 129283 w 638784"/>
              <a:gd name="connsiteY3" fmla="*/ 656188 h 740302"/>
              <a:gd name="connsiteX4" fmla="*/ 417451 w 638784"/>
              <a:gd name="connsiteY4" fmla="*/ 738406 h 740302"/>
              <a:gd name="connsiteX5" fmla="*/ 638784 w 638784"/>
              <a:gd name="connsiteY5" fmla="*/ 695670 h 7403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638784" h="740302">
                <a:moveTo>
                  <a:pt x="65464" y="0"/>
                </a:moveTo>
                <a:lnTo>
                  <a:pt x="73116" y="184375"/>
                </a:lnTo>
                <a:cubicBezTo>
                  <a:pt x="16498" y="255819"/>
                  <a:pt x="-7383" y="359555"/>
                  <a:pt x="1978" y="438190"/>
                </a:cubicBezTo>
                <a:cubicBezTo>
                  <a:pt x="11339" y="516825"/>
                  <a:pt x="45750" y="610915"/>
                  <a:pt x="129283" y="656188"/>
                </a:cubicBezTo>
                <a:cubicBezTo>
                  <a:pt x="212816" y="701462"/>
                  <a:pt x="332534" y="731826"/>
                  <a:pt x="417451" y="738406"/>
                </a:cubicBezTo>
                <a:cubicBezTo>
                  <a:pt x="502368" y="744986"/>
                  <a:pt x="552306" y="735315"/>
                  <a:pt x="638784" y="695670"/>
                </a:cubicBezTo>
              </a:path>
            </a:pathLst>
          </a:custGeom>
          <a:noFill/>
          <a:ln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85" name="Овал 84">
            <a:extLst>
              <a:ext uri="{FF2B5EF4-FFF2-40B4-BE49-F238E27FC236}">
                <a16:creationId xmlns:a16="http://schemas.microsoft.com/office/drawing/2014/main" id="{51DB939D-969B-4680-0A86-BA951EE11C6D}"/>
              </a:ext>
            </a:extLst>
          </p:cNvPr>
          <p:cNvSpPr/>
          <p:nvPr/>
        </p:nvSpPr>
        <p:spPr>
          <a:xfrm>
            <a:off x="7291345" y="3482675"/>
            <a:ext cx="125709" cy="125709"/>
          </a:xfrm>
          <a:prstGeom prst="ellipse">
            <a:avLst/>
          </a:prstGeom>
          <a:solidFill>
            <a:schemeClr val="bg1"/>
          </a:solidFill>
          <a:ln w="25400"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87" name="Овал 86">
            <a:extLst>
              <a:ext uri="{FF2B5EF4-FFF2-40B4-BE49-F238E27FC236}">
                <a16:creationId xmlns:a16="http://schemas.microsoft.com/office/drawing/2014/main" id="{CB97E129-5CAA-DCE1-7FFA-80E7077C3849}"/>
              </a:ext>
            </a:extLst>
          </p:cNvPr>
          <p:cNvSpPr/>
          <p:nvPr/>
        </p:nvSpPr>
        <p:spPr>
          <a:xfrm>
            <a:off x="7228491" y="3011792"/>
            <a:ext cx="125709" cy="125709"/>
          </a:xfrm>
          <a:prstGeom prst="ellipse">
            <a:avLst/>
          </a:prstGeom>
          <a:solidFill>
            <a:schemeClr val="bg1"/>
          </a:solidFill>
          <a:ln w="25400"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25" name="Полилиния 224">
            <a:extLst>
              <a:ext uri="{FF2B5EF4-FFF2-40B4-BE49-F238E27FC236}">
                <a16:creationId xmlns:a16="http://schemas.microsoft.com/office/drawing/2014/main" id="{75AAF8B1-FBE6-5116-7F4F-4CF046A27698}"/>
              </a:ext>
            </a:extLst>
          </p:cNvPr>
          <p:cNvSpPr/>
          <p:nvPr/>
        </p:nvSpPr>
        <p:spPr>
          <a:xfrm>
            <a:off x="7202413" y="2217278"/>
            <a:ext cx="1368082" cy="1701005"/>
          </a:xfrm>
          <a:custGeom>
            <a:avLst/>
            <a:gdLst>
              <a:gd name="connsiteX0" fmla="*/ 48127 w 1564106"/>
              <a:gd name="connsiteY0" fmla="*/ 0 h 2374232"/>
              <a:gd name="connsiteX1" fmla="*/ 0 w 1564106"/>
              <a:gd name="connsiteY1" fmla="*/ 192505 h 2374232"/>
              <a:gd name="connsiteX2" fmla="*/ 344906 w 1564106"/>
              <a:gd name="connsiteY2" fmla="*/ 561474 h 2374232"/>
              <a:gd name="connsiteX3" fmla="*/ 537411 w 1564106"/>
              <a:gd name="connsiteY3" fmla="*/ 930442 h 2374232"/>
              <a:gd name="connsiteX4" fmla="*/ 826169 w 1564106"/>
              <a:gd name="connsiteY4" fmla="*/ 1331495 h 2374232"/>
              <a:gd name="connsiteX5" fmla="*/ 906379 w 1564106"/>
              <a:gd name="connsiteY5" fmla="*/ 1343526 h 2374232"/>
              <a:gd name="connsiteX6" fmla="*/ 950495 w 1564106"/>
              <a:gd name="connsiteY6" fmla="*/ 1391653 h 2374232"/>
              <a:gd name="connsiteX7" fmla="*/ 946485 w 1564106"/>
              <a:gd name="connsiteY7" fmla="*/ 1431758 h 2374232"/>
              <a:gd name="connsiteX8" fmla="*/ 998621 w 1564106"/>
              <a:gd name="connsiteY8" fmla="*/ 1435768 h 2374232"/>
              <a:gd name="connsiteX9" fmla="*/ 1098885 w 1564106"/>
              <a:gd name="connsiteY9" fmla="*/ 1528011 h 2374232"/>
              <a:gd name="connsiteX10" fmla="*/ 1147011 w 1564106"/>
              <a:gd name="connsiteY10" fmla="*/ 1483895 h 2374232"/>
              <a:gd name="connsiteX11" fmla="*/ 1227221 w 1564106"/>
              <a:gd name="connsiteY11" fmla="*/ 1491916 h 2374232"/>
              <a:gd name="connsiteX12" fmla="*/ 1351548 w 1564106"/>
              <a:gd name="connsiteY12" fmla="*/ 1700463 h 2374232"/>
              <a:gd name="connsiteX13" fmla="*/ 1564106 w 1564106"/>
              <a:gd name="connsiteY13" fmla="*/ 2009274 h 2374232"/>
              <a:gd name="connsiteX14" fmla="*/ 1544053 w 1564106"/>
              <a:gd name="connsiteY14" fmla="*/ 2197768 h 2374232"/>
              <a:gd name="connsiteX15" fmla="*/ 1403685 w 1564106"/>
              <a:gd name="connsiteY15" fmla="*/ 2374232 h 2374232"/>
              <a:gd name="connsiteX0" fmla="*/ 48127 w 1564106"/>
              <a:gd name="connsiteY0" fmla="*/ 0 h 2374232"/>
              <a:gd name="connsiteX1" fmla="*/ 0 w 1564106"/>
              <a:gd name="connsiteY1" fmla="*/ 192505 h 2374232"/>
              <a:gd name="connsiteX2" fmla="*/ 344906 w 1564106"/>
              <a:gd name="connsiteY2" fmla="*/ 561474 h 2374232"/>
              <a:gd name="connsiteX3" fmla="*/ 537411 w 1564106"/>
              <a:gd name="connsiteY3" fmla="*/ 930442 h 2374232"/>
              <a:gd name="connsiteX4" fmla="*/ 826169 w 1564106"/>
              <a:gd name="connsiteY4" fmla="*/ 1331495 h 2374232"/>
              <a:gd name="connsiteX5" fmla="*/ 906379 w 1564106"/>
              <a:gd name="connsiteY5" fmla="*/ 1343526 h 2374232"/>
              <a:gd name="connsiteX6" fmla="*/ 950495 w 1564106"/>
              <a:gd name="connsiteY6" fmla="*/ 1391653 h 2374232"/>
              <a:gd name="connsiteX7" fmla="*/ 998621 w 1564106"/>
              <a:gd name="connsiteY7" fmla="*/ 1435768 h 2374232"/>
              <a:gd name="connsiteX8" fmla="*/ 1098885 w 1564106"/>
              <a:gd name="connsiteY8" fmla="*/ 1528011 h 2374232"/>
              <a:gd name="connsiteX9" fmla="*/ 1147011 w 1564106"/>
              <a:gd name="connsiteY9" fmla="*/ 1483895 h 2374232"/>
              <a:gd name="connsiteX10" fmla="*/ 1227221 w 1564106"/>
              <a:gd name="connsiteY10" fmla="*/ 1491916 h 2374232"/>
              <a:gd name="connsiteX11" fmla="*/ 1351548 w 1564106"/>
              <a:gd name="connsiteY11" fmla="*/ 1700463 h 2374232"/>
              <a:gd name="connsiteX12" fmla="*/ 1564106 w 1564106"/>
              <a:gd name="connsiteY12" fmla="*/ 2009274 h 2374232"/>
              <a:gd name="connsiteX13" fmla="*/ 1544053 w 1564106"/>
              <a:gd name="connsiteY13" fmla="*/ 2197768 h 2374232"/>
              <a:gd name="connsiteX14" fmla="*/ 1403685 w 1564106"/>
              <a:gd name="connsiteY14" fmla="*/ 2374232 h 2374232"/>
              <a:gd name="connsiteX0" fmla="*/ 48127 w 1564106"/>
              <a:gd name="connsiteY0" fmla="*/ 0 h 2374232"/>
              <a:gd name="connsiteX1" fmla="*/ 0 w 1564106"/>
              <a:gd name="connsiteY1" fmla="*/ 192505 h 2374232"/>
              <a:gd name="connsiteX2" fmla="*/ 344906 w 1564106"/>
              <a:gd name="connsiteY2" fmla="*/ 561474 h 2374232"/>
              <a:gd name="connsiteX3" fmla="*/ 537411 w 1564106"/>
              <a:gd name="connsiteY3" fmla="*/ 930442 h 2374232"/>
              <a:gd name="connsiteX4" fmla="*/ 826169 w 1564106"/>
              <a:gd name="connsiteY4" fmla="*/ 1331495 h 2374232"/>
              <a:gd name="connsiteX5" fmla="*/ 906379 w 1564106"/>
              <a:gd name="connsiteY5" fmla="*/ 1343526 h 2374232"/>
              <a:gd name="connsiteX6" fmla="*/ 950495 w 1564106"/>
              <a:gd name="connsiteY6" fmla="*/ 1391653 h 2374232"/>
              <a:gd name="connsiteX7" fmla="*/ 982746 w 1564106"/>
              <a:gd name="connsiteY7" fmla="*/ 1448468 h 2374232"/>
              <a:gd name="connsiteX8" fmla="*/ 1098885 w 1564106"/>
              <a:gd name="connsiteY8" fmla="*/ 1528011 h 2374232"/>
              <a:gd name="connsiteX9" fmla="*/ 1147011 w 1564106"/>
              <a:gd name="connsiteY9" fmla="*/ 1483895 h 2374232"/>
              <a:gd name="connsiteX10" fmla="*/ 1227221 w 1564106"/>
              <a:gd name="connsiteY10" fmla="*/ 1491916 h 2374232"/>
              <a:gd name="connsiteX11" fmla="*/ 1351548 w 1564106"/>
              <a:gd name="connsiteY11" fmla="*/ 1700463 h 2374232"/>
              <a:gd name="connsiteX12" fmla="*/ 1564106 w 1564106"/>
              <a:gd name="connsiteY12" fmla="*/ 2009274 h 2374232"/>
              <a:gd name="connsiteX13" fmla="*/ 1544053 w 1564106"/>
              <a:gd name="connsiteY13" fmla="*/ 2197768 h 2374232"/>
              <a:gd name="connsiteX14" fmla="*/ 1403685 w 1564106"/>
              <a:gd name="connsiteY14" fmla="*/ 2374232 h 2374232"/>
              <a:gd name="connsiteX0" fmla="*/ 48127 w 1564106"/>
              <a:gd name="connsiteY0" fmla="*/ 0 h 2374232"/>
              <a:gd name="connsiteX1" fmla="*/ 0 w 1564106"/>
              <a:gd name="connsiteY1" fmla="*/ 192505 h 2374232"/>
              <a:gd name="connsiteX2" fmla="*/ 344906 w 1564106"/>
              <a:gd name="connsiteY2" fmla="*/ 561474 h 2374232"/>
              <a:gd name="connsiteX3" fmla="*/ 537411 w 1564106"/>
              <a:gd name="connsiteY3" fmla="*/ 930442 h 2374232"/>
              <a:gd name="connsiteX4" fmla="*/ 826169 w 1564106"/>
              <a:gd name="connsiteY4" fmla="*/ 1331495 h 2374232"/>
              <a:gd name="connsiteX5" fmla="*/ 906379 w 1564106"/>
              <a:gd name="connsiteY5" fmla="*/ 1343526 h 2374232"/>
              <a:gd name="connsiteX6" fmla="*/ 937795 w 1564106"/>
              <a:gd name="connsiteY6" fmla="*/ 1423403 h 2374232"/>
              <a:gd name="connsiteX7" fmla="*/ 982746 w 1564106"/>
              <a:gd name="connsiteY7" fmla="*/ 1448468 h 2374232"/>
              <a:gd name="connsiteX8" fmla="*/ 1098885 w 1564106"/>
              <a:gd name="connsiteY8" fmla="*/ 1528011 h 2374232"/>
              <a:gd name="connsiteX9" fmla="*/ 1147011 w 1564106"/>
              <a:gd name="connsiteY9" fmla="*/ 1483895 h 2374232"/>
              <a:gd name="connsiteX10" fmla="*/ 1227221 w 1564106"/>
              <a:gd name="connsiteY10" fmla="*/ 1491916 h 2374232"/>
              <a:gd name="connsiteX11" fmla="*/ 1351548 w 1564106"/>
              <a:gd name="connsiteY11" fmla="*/ 1700463 h 2374232"/>
              <a:gd name="connsiteX12" fmla="*/ 1564106 w 1564106"/>
              <a:gd name="connsiteY12" fmla="*/ 2009274 h 2374232"/>
              <a:gd name="connsiteX13" fmla="*/ 1544053 w 1564106"/>
              <a:gd name="connsiteY13" fmla="*/ 2197768 h 2374232"/>
              <a:gd name="connsiteX14" fmla="*/ 1403685 w 1564106"/>
              <a:gd name="connsiteY14" fmla="*/ 2374232 h 2374232"/>
              <a:gd name="connsiteX0" fmla="*/ 48127 w 1544053"/>
              <a:gd name="connsiteY0" fmla="*/ 0 h 2374232"/>
              <a:gd name="connsiteX1" fmla="*/ 0 w 1544053"/>
              <a:gd name="connsiteY1" fmla="*/ 192505 h 2374232"/>
              <a:gd name="connsiteX2" fmla="*/ 344906 w 1544053"/>
              <a:gd name="connsiteY2" fmla="*/ 561474 h 2374232"/>
              <a:gd name="connsiteX3" fmla="*/ 537411 w 1544053"/>
              <a:gd name="connsiteY3" fmla="*/ 930442 h 2374232"/>
              <a:gd name="connsiteX4" fmla="*/ 826169 w 1544053"/>
              <a:gd name="connsiteY4" fmla="*/ 1331495 h 2374232"/>
              <a:gd name="connsiteX5" fmla="*/ 906379 w 1544053"/>
              <a:gd name="connsiteY5" fmla="*/ 1343526 h 2374232"/>
              <a:gd name="connsiteX6" fmla="*/ 937795 w 1544053"/>
              <a:gd name="connsiteY6" fmla="*/ 1423403 h 2374232"/>
              <a:gd name="connsiteX7" fmla="*/ 982746 w 1544053"/>
              <a:gd name="connsiteY7" fmla="*/ 1448468 h 2374232"/>
              <a:gd name="connsiteX8" fmla="*/ 1098885 w 1544053"/>
              <a:gd name="connsiteY8" fmla="*/ 1528011 h 2374232"/>
              <a:gd name="connsiteX9" fmla="*/ 1147011 w 1544053"/>
              <a:gd name="connsiteY9" fmla="*/ 1483895 h 2374232"/>
              <a:gd name="connsiteX10" fmla="*/ 1227221 w 1544053"/>
              <a:gd name="connsiteY10" fmla="*/ 1491916 h 2374232"/>
              <a:gd name="connsiteX11" fmla="*/ 1351548 w 1544053"/>
              <a:gd name="connsiteY11" fmla="*/ 1700463 h 2374232"/>
              <a:gd name="connsiteX12" fmla="*/ 1544053 w 1544053"/>
              <a:gd name="connsiteY12" fmla="*/ 2197768 h 2374232"/>
              <a:gd name="connsiteX13" fmla="*/ 1403685 w 1544053"/>
              <a:gd name="connsiteY13" fmla="*/ 2374232 h 2374232"/>
              <a:gd name="connsiteX0" fmla="*/ 48127 w 1403685"/>
              <a:gd name="connsiteY0" fmla="*/ 0 h 2374232"/>
              <a:gd name="connsiteX1" fmla="*/ 0 w 1403685"/>
              <a:gd name="connsiteY1" fmla="*/ 192505 h 2374232"/>
              <a:gd name="connsiteX2" fmla="*/ 344906 w 1403685"/>
              <a:gd name="connsiteY2" fmla="*/ 561474 h 2374232"/>
              <a:gd name="connsiteX3" fmla="*/ 537411 w 1403685"/>
              <a:gd name="connsiteY3" fmla="*/ 930442 h 2374232"/>
              <a:gd name="connsiteX4" fmla="*/ 826169 w 1403685"/>
              <a:gd name="connsiteY4" fmla="*/ 1331495 h 2374232"/>
              <a:gd name="connsiteX5" fmla="*/ 906379 w 1403685"/>
              <a:gd name="connsiteY5" fmla="*/ 1343526 h 2374232"/>
              <a:gd name="connsiteX6" fmla="*/ 937795 w 1403685"/>
              <a:gd name="connsiteY6" fmla="*/ 1423403 h 2374232"/>
              <a:gd name="connsiteX7" fmla="*/ 982746 w 1403685"/>
              <a:gd name="connsiteY7" fmla="*/ 1448468 h 2374232"/>
              <a:gd name="connsiteX8" fmla="*/ 1098885 w 1403685"/>
              <a:gd name="connsiteY8" fmla="*/ 1528011 h 2374232"/>
              <a:gd name="connsiteX9" fmla="*/ 1147011 w 1403685"/>
              <a:gd name="connsiteY9" fmla="*/ 1483895 h 2374232"/>
              <a:gd name="connsiteX10" fmla="*/ 1227221 w 1403685"/>
              <a:gd name="connsiteY10" fmla="*/ 1491916 h 2374232"/>
              <a:gd name="connsiteX11" fmla="*/ 1351548 w 1403685"/>
              <a:gd name="connsiteY11" fmla="*/ 1700463 h 2374232"/>
              <a:gd name="connsiteX12" fmla="*/ 1403685 w 1403685"/>
              <a:gd name="connsiteY12" fmla="*/ 2374232 h 2374232"/>
              <a:gd name="connsiteX0" fmla="*/ 48127 w 1351548"/>
              <a:gd name="connsiteY0" fmla="*/ 0 h 1700463"/>
              <a:gd name="connsiteX1" fmla="*/ 0 w 1351548"/>
              <a:gd name="connsiteY1" fmla="*/ 192505 h 1700463"/>
              <a:gd name="connsiteX2" fmla="*/ 344906 w 1351548"/>
              <a:gd name="connsiteY2" fmla="*/ 561474 h 1700463"/>
              <a:gd name="connsiteX3" fmla="*/ 537411 w 1351548"/>
              <a:gd name="connsiteY3" fmla="*/ 930442 h 1700463"/>
              <a:gd name="connsiteX4" fmla="*/ 826169 w 1351548"/>
              <a:gd name="connsiteY4" fmla="*/ 1331495 h 1700463"/>
              <a:gd name="connsiteX5" fmla="*/ 906379 w 1351548"/>
              <a:gd name="connsiteY5" fmla="*/ 1343526 h 1700463"/>
              <a:gd name="connsiteX6" fmla="*/ 937795 w 1351548"/>
              <a:gd name="connsiteY6" fmla="*/ 1423403 h 1700463"/>
              <a:gd name="connsiteX7" fmla="*/ 982746 w 1351548"/>
              <a:gd name="connsiteY7" fmla="*/ 1448468 h 1700463"/>
              <a:gd name="connsiteX8" fmla="*/ 1098885 w 1351548"/>
              <a:gd name="connsiteY8" fmla="*/ 1528011 h 1700463"/>
              <a:gd name="connsiteX9" fmla="*/ 1147011 w 1351548"/>
              <a:gd name="connsiteY9" fmla="*/ 1483895 h 1700463"/>
              <a:gd name="connsiteX10" fmla="*/ 1227221 w 1351548"/>
              <a:gd name="connsiteY10" fmla="*/ 1491916 h 1700463"/>
              <a:gd name="connsiteX11" fmla="*/ 1351548 w 1351548"/>
              <a:gd name="connsiteY11" fmla="*/ 1700463 h 1700463"/>
              <a:gd name="connsiteX0" fmla="*/ 6852 w 1310273"/>
              <a:gd name="connsiteY0" fmla="*/ 0 h 1700463"/>
              <a:gd name="connsiteX1" fmla="*/ 0 w 1310273"/>
              <a:gd name="connsiteY1" fmla="*/ 179805 h 1700463"/>
              <a:gd name="connsiteX2" fmla="*/ 303631 w 1310273"/>
              <a:gd name="connsiteY2" fmla="*/ 561474 h 1700463"/>
              <a:gd name="connsiteX3" fmla="*/ 496136 w 1310273"/>
              <a:gd name="connsiteY3" fmla="*/ 930442 h 1700463"/>
              <a:gd name="connsiteX4" fmla="*/ 784894 w 1310273"/>
              <a:gd name="connsiteY4" fmla="*/ 1331495 h 1700463"/>
              <a:gd name="connsiteX5" fmla="*/ 865104 w 1310273"/>
              <a:gd name="connsiteY5" fmla="*/ 1343526 h 1700463"/>
              <a:gd name="connsiteX6" fmla="*/ 896520 w 1310273"/>
              <a:gd name="connsiteY6" fmla="*/ 1423403 h 1700463"/>
              <a:gd name="connsiteX7" fmla="*/ 941471 w 1310273"/>
              <a:gd name="connsiteY7" fmla="*/ 1448468 h 1700463"/>
              <a:gd name="connsiteX8" fmla="*/ 1057610 w 1310273"/>
              <a:gd name="connsiteY8" fmla="*/ 1528011 h 1700463"/>
              <a:gd name="connsiteX9" fmla="*/ 1105736 w 1310273"/>
              <a:gd name="connsiteY9" fmla="*/ 1483895 h 1700463"/>
              <a:gd name="connsiteX10" fmla="*/ 1185946 w 1310273"/>
              <a:gd name="connsiteY10" fmla="*/ 1491916 h 1700463"/>
              <a:gd name="connsiteX11" fmla="*/ 1310273 w 1310273"/>
              <a:gd name="connsiteY11" fmla="*/ 1700463 h 1700463"/>
              <a:gd name="connsiteX0" fmla="*/ 0 w 1331996"/>
              <a:gd name="connsiteY0" fmla="*/ 0 h 1697288"/>
              <a:gd name="connsiteX1" fmla="*/ 21723 w 1331996"/>
              <a:gd name="connsiteY1" fmla="*/ 176630 h 1697288"/>
              <a:gd name="connsiteX2" fmla="*/ 325354 w 1331996"/>
              <a:gd name="connsiteY2" fmla="*/ 558299 h 1697288"/>
              <a:gd name="connsiteX3" fmla="*/ 517859 w 1331996"/>
              <a:gd name="connsiteY3" fmla="*/ 927267 h 1697288"/>
              <a:gd name="connsiteX4" fmla="*/ 806617 w 1331996"/>
              <a:gd name="connsiteY4" fmla="*/ 1328320 h 1697288"/>
              <a:gd name="connsiteX5" fmla="*/ 886827 w 1331996"/>
              <a:gd name="connsiteY5" fmla="*/ 1340351 h 1697288"/>
              <a:gd name="connsiteX6" fmla="*/ 918243 w 1331996"/>
              <a:gd name="connsiteY6" fmla="*/ 1420228 h 1697288"/>
              <a:gd name="connsiteX7" fmla="*/ 963194 w 1331996"/>
              <a:gd name="connsiteY7" fmla="*/ 1445293 h 1697288"/>
              <a:gd name="connsiteX8" fmla="*/ 1079333 w 1331996"/>
              <a:gd name="connsiteY8" fmla="*/ 1524836 h 1697288"/>
              <a:gd name="connsiteX9" fmla="*/ 1127459 w 1331996"/>
              <a:gd name="connsiteY9" fmla="*/ 1480720 h 1697288"/>
              <a:gd name="connsiteX10" fmla="*/ 1207669 w 1331996"/>
              <a:gd name="connsiteY10" fmla="*/ 1488741 h 1697288"/>
              <a:gd name="connsiteX11" fmla="*/ 1331996 w 1331996"/>
              <a:gd name="connsiteY11" fmla="*/ 1697288 h 1697288"/>
              <a:gd name="connsiteX0" fmla="*/ 0 w 1490746"/>
              <a:gd name="connsiteY0" fmla="*/ 0 h 1697288"/>
              <a:gd name="connsiteX1" fmla="*/ 180473 w 1490746"/>
              <a:gd name="connsiteY1" fmla="*/ 176630 h 1697288"/>
              <a:gd name="connsiteX2" fmla="*/ 484104 w 1490746"/>
              <a:gd name="connsiteY2" fmla="*/ 558299 h 1697288"/>
              <a:gd name="connsiteX3" fmla="*/ 676609 w 1490746"/>
              <a:gd name="connsiteY3" fmla="*/ 927267 h 1697288"/>
              <a:gd name="connsiteX4" fmla="*/ 965367 w 1490746"/>
              <a:gd name="connsiteY4" fmla="*/ 1328320 h 1697288"/>
              <a:gd name="connsiteX5" fmla="*/ 1045577 w 1490746"/>
              <a:gd name="connsiteY5" fmla="*/ 1340351 h 1697288"/>
              <a:gd name="connsiteX6" fmla="*/ 1076993 w 1490746"/>
              <a:gd name="connsiteY6" fmla="*/ 1420228 h 1697288"/>
              <a:gd name="connsiteX7" fmla="*/ 1121944 w 1490746"/>
              <a:gd name="connsiteY7" fmla="*/ 1445293 h 1697288"/>
              <a:gd name="connsiteX8" fmla="*/ 1238083 w 1490746"/>
              <a:gd name="connsiteY8" fmla="*/ 1524836 h 1697288"/>
              <a:gd name="connsiteX9" fmla="*/ 1286209 w 1490746"/>
              <a:gd name="connsiteY9" fmla="*/ 1480720 h 1697288"/>
              <a:gd name="connsiteX10" fmla="*/ 1366419 w 1490746"/>
              <a:gd name="connsiteY10" fmla="*/ 1488741 h 1697288"/>
              <a:gd name="connsiteX11" fmla="*/ 1490746 w 1490746"/>
              <a:gd name="connsiteY11" fmla="*/ 1697288 h 1697288"/>
              <a:gd name="connsiteX0" fmla="*/ 0 w 1490746"/>
              <a:gd name="connsiteY0" fmla="*/ 0 h 1697288"/>
              <a:gd name="connsiteX1" fmla="*/ 164598 w 1490746"/>
              <a:gd name="connsiteY1" fmla="*/ 179805 h 1697288"/>
              <a:gd name="connsiteX2" fmla="*/ 484104 w 1490746"/>
              <a:gd name="connsiteY2" fmla="*/ 558299 h 1697288"/>
              <a:gd name="connsiteX3" fmla="*/ 676609 w 1490746"/>
              <a:gd name="connsiteY3" fmla="*/ 927267 h 1697288"/>
              <a:gd name="connsiteX4" fmla="*/ 965367 w 1490746"/>
              <a:gd name="connsiteY4" fmla="*/ 1328320 h 1697288"/>
              <a:gd name="connsiteX5" fmla="*/ 1045577 w 1490746"/>
              <a:gd name="connsiteY5" fmla="*/ 1340351 h 1697288"/>
              <a:gd name="connsiteX6" fmla="*/ 1076993 w 1490746"/>
              <a:gd name="connsiteY6" fmla="*/ 1420228 h 1697288"/>
              <a:gd name="connsiteX7" fmla="*/ 1121944 w 1490746"/>
              <a:gd name="connsiteY7" fmla="*/ 1445293 h 1697288"/>
              <a:gd name="connsiteX8" fmla="*/ 1238083 w 1490746"/>
              <a:gd name="connsiteY8" fmla="*/ 1524836 h 1697288"/>
              <a:gd name="connsiteX9" fmla="*/ 1286209 w 1490746"/>
              <a:gd name="connsiteY9" fmla="*/ 1480720 h 1697288"/>
              <a:gd name="connsiteX10" fmla="*/ 1366419 w 1490746"/>
              <a:gd name="connsiteY10" fmla="*/ 1488741 h 1697288"/>
              <a:gd name="connsiteX11" fmla="*/ 1490746 w 1490746"/>
              <a:gd name="connsiteY11" fmla="*/ 1697288 h 1697288"/>
              <a:gd name="connsiteX0" fmla="*/ 0 w 1490746"/>
              <a:gd name="connsiteY0" fmla="*/ 0 h 1697288"/>
              <a:gd name="connsiteX1" fmla="*/ 164598 w 1490746"/>
              <a:gd name="connsiteY1" fmla="*/ 179805 h 1697288"/>
              <a:gd name="connsiteX2" fmla="*/ 414254 w 1490746"/>
              <a:gd name="connsiteY2" fmla="*/ 434474 h 1697288"/>
              <a:gd name="connsiteX3" fmla="*/ 676609 w 1490746"/>
              <a:gd name="connsiteY3" fmla="*/ 927267 h 1697288"/>
              <a:gd name="connsiteX4" fmla="*/ 965367 w 1490746"/>
              <a:gd name="connsiteY4" fmla="*/ 1328320 h 1697288"/>
              <a:gd name="connsiteX5" fmla="*/ 1045577 w 1490746"/>
              <a:gd name="connsiteY5" fmla="*/ 1340351 h 1697288"/>
              <a:gd name="connsiteX6" fmla="*/ 1076993 w 1490746"/>
              <a:gd name="connsiteY6" fmla="*/ 1420228 h 1697288"/>
              <a:gd name="connsiteX7" fmla="*/ 1121944 w 1490746"/>
              <a:gd name="connsiteY7" fmla="*/ 1445293 h 1697288"/>
              <a:gd name="connsiteX8" fmla="*/ 1238083 w 1490746"/>
              <a:gd name="connsiteY8" fmla="*/ 1524836 h 1697288"/>
              <a:gd name="connsiteX9" fmla="*/ 1286209 w 1490746"/>
              <a:gd name="connsiteY9" fmla="*/ 1480720 h 1697288"/>
              <a:gd name="connsiteX10" fmla="*/ 1366419 w 1490746"/>
              <a:gd name="connsiteY10" fmla="*/ 1488741 h 1697288"/>
              <a:gd name="connsiteX11" fmla="*/ 1490746 w 1490746"/>
              <a:gd name="connsiteY11" fmla="*/ 1697288 h 1697288"/>
              <a:gd name="connsiteX0" fmla="*/ 0 w 1490746"/>
              <a:gd name="connsiteY0" fmla="*/ 0 h 1697288"/>
              <a:gd name="connsiteX1" fmla="*/ 164598 w 1490746"/>
              <a:gd name="connsiteY1" fmla="*/ 179805 h 1697288"/>
              <a:gd name="connsiteX2" fmla="*/ 414254 w 1490746"/>
              <a:gd name="connsiteY2" fmla="*/ 434474 h 1697288"/>
              <a:gd name="connsiteX3" fmla="*/ 676609 w 1490746"/>
              <a:gd name="connsiteY3" fmla="*/ 927267 h 1697288"/>
              <a:gd name="connsiteX4" fmla="*/ 965367 w 1490746"/>
              <a:gd name="connsiteY4" fmla="*/ 1328320 h 1697288"/>
              <a:gd name="connsiteX5" fmla="*/ 1045577 w 1490746"/>
              <a:gd name="connsiteY5" fmla="*/ 1340351 h 1697288"/>
              <a:gd name="connsiteX6" fmla="*/ 1076993 w 1490746"/>
              <a:gd name="connsiteY6" fmla="*/ 1420228 h 1697288"/>
              <a:gd name="connsiteX7" fmla="*/ 1121944 w 1490746"/>
              <a:gd name="connsiteY7" fmla="*/ 1445293 h 1697288"/>
              <a:gd name="connsiteX8" fmla="*/ 1238083 w 1490746"/>
              <a:gd name="connsiteY8" fmla="*/ 1524836 h 1697288"/>
              <a:gd name="connsiteX9" fmla="*/ 1286209 w 1490746"/>
              <a:gd name="connsiteY9" fmla="*/ 1480720 h 1697288"/>
              <a:gd name="connsiteX10" fmla="*/ 1366419 w 1490746"/>
              <a:gd name="connsiteY10" fmla="*/ 1488741 h 1697288"/>
              <a:gd name="connsiteX11" fmla="*/ 1490746 w 1490746"/>
              <a:gd name="connsiteY11" fmla="*/ 1697288 h 1697288"/>
              <a:gd name="connsiteX0" fmla="*/ 0 w 1490746"/>
              <a:gd name="connsiteY0" fmla="*/ 0 h 1697288"/>
              <a:gd name="connsiteX1" fmla="*/ 164598 w 1490746"/>
              <a:gd name="connsiteY1" fmla="*/ 179805 h 1697288"/>
              <a:gd name="connsiteX2" fmla="*/ 414254 w 1490746"/>
              <a:gd name="connsiteY2" fmla="*/ 434474 h 1697288"/>
              <a:gd name="connsiteX3" fmla="*/ 676609 w 1490746"/>
              <a:gd name="connsiteY3" fmla="*/ 927267 h 1697288"/>
              <a:gd name="connsiteX4" fmla="*/ 965367 w 1490746"/>
              <a:gd name="connsiteY4" fmla="*/ 1328320 h 1697288"/>
              <a:gd name="connsiteX5" fmla="*/ 1045577 w 1490746"/>
              <a:gd name="connsiteY5" fmla="*/ 1340351 h 1697288"/>
              <a:gd name="connsiteX6" fmla="*/ 1076993 w 1490746"/>
              <a:gd name="connsiteY6" fmla="*/ 1420228 h 1697288"/>
              <a:gd name="connsiteX7" fmla="*/ 1121944 w 1490746"/>
              <a:gd name="connsiteY7" fmla="*/ 1445293 h 1697288"/>
              <a:gd name="connsiteX8" fmla="*/ 1238083 w 1490746"/>
              <a:gd name="connsiteY8" fmla="*/ 1524836 h 1697288"/>
              <a:gd name="connsiteX9" fmla="*/ 1286209 w 1490746"/>
              <a:gd name="connsiteY9" fmla="*/ 1480720 h 1697288"/>
              <a:gd name="connsiteX10" fmla="*/ 1366419 w 1490746"/>
              <a:gd name="connsiteY10" fmla="*/ 1488741 h 1697288"/>
              <a:gd name="connsiteX11" fmla="*/ 1490746 w 1490746"/>
              <a:gd name="connsiteY11" fmla="*/ 1697288 h 1697288"/>
              <a:gd name="connsiteX0" fmla="*/ 0 w 1490746"/>
              <a:gd name="connsiteY0" fmla="*/ 0 h 1697288"/>
              <a:gd name="connsiteX1" fmla="*/ 414254 w 1490746"/>
              <a:gd name="connsiteY1" fmla="*/ 434474 h 1697288"/>
              <a:gd name="connsiteX2" fmla="*/ 676609 w 1490746"/>
              <a:gd name="connsiteY2" fmla="*/ 927267 h 1697288"/>
              <a:gd name="connsiteX3" fmla="*/ 965367 w 1490746"/>
              <a:gd name="connsiteY3" fmla="*/ 1328320 h 1697288"/>
              <a:gd name="connsiteX4" fmla="*/ 1045577 w 1490746"/>
              <a:gd name="connsiteY4" fmla="*/ 1340351 h 1697288"/>
              <a:gd name="connsiteX5" fmla="*/ 1076993 w 1490746"/>
              <a:gd name="connsiteY5" fmla="*/ 1420228 h 1697288"/>
              <a:gd name="connsiteX6" fmla="*/ 1121944 w 1490746"/>
              <a:gd name="connsiteY6" fmla="*/ 1445293 h 1697288"/>
              <a:gd name="connsiteX7" fmla="*/ 1238083 w 1490746"/>
              <a:gd name="connsiteY7" fmla="*/ 1524836 h 1697288"/>
              <a:gd name="connsiteX8" fmla="*/ 1286209 w 1490746"/>
              <a:gd name="connsiteY8" fmla="*/ 1480720 h 1697288"/>
              <a:gd name="connsiteX9" fmla="*/ 1366419 w 1490746"/>
              <a:gd name="connsiteY9" fmla="*/ 1488741 h 1697288"/>
              <a:gd name="connsiteX10" fmla="*/ 1490746 w 1490746"/>
              <a:gd name="connsiteY10" fmla="*/ 1697288 h 1697288"/>
              <a:gd name="connsiteX0" fmla="*/ 0 w 1490746"/>
              <a:gd name="connsiteY0" fmla="*/ 0 h 1697288"/>
              <a:gd name="connsiteX1" fmla="*/ 138808 w 1490746"/>
              <a:gd name="connsiteY1" fmla="*/ 154214 h 1697288"/>
              <a:gd name="connsiteX2" fmla="*/ 414254 w 1490746"/>
              <a:gd name="connsiteY2" fmla="*/ 434474 h 1697288"/>
              <a:gd name="connsiteX3" fmla="*/ 676609 w 1490746"/>
              <a:gd name="connsiteY3" fmla="*/ 927267 h 1697288"/>
              <a:gd name="connsiteX4" fmla="*/ 965367 w 1490746"/>
              <a:gd name="connsiteY4" fmla="*/ 1328320 h 1697288"/>
              <a:gd name="connsiteX5" fmla="*/ 1045577 w 1490746"/>
              <a:gd name="connsiteY5" fmla="*/ 1340351 h 1697288"/>
              <a:gd name="connsiteX6" fmla="*/ 1076993 w 1490746"/>
              <a:gd name="connsiteY6" fmla="*/ 1420228 h 1697288"/>
              <a:gd name="connsiteX7" fmla="*/ 1121944 w 1490746"/>
              <a:gd name="connsiteY7" fmla="*/ 1445293 h 1697288"/>
              <a:gd name="connsiteX8" fmla="*/ 1238083 w 1490746"/>
              <a:gd name="connsiteY8" fmla="*/ 1524836 h 1697288"/>
              <a:gd name="connsiteX9" fmla="*/ 1286209 w 1490746"/>
              <a:gd name="connsiteY9" fmla="*/ 1480720 h 1697288"/>
              <a:gd name="connsiteX10" fmla="*/ 1366419 w 1490746"/>
              <a:gd name="connsiteY10" fmla="*/ 1488741 h 1697288"/>
              <a:gd name="connsiteX11" fmla="*/ 1490746 w 1490746"/>
              <a:gd name="connsiteY11" fmla="*/ 1697288 h 1697288"/>
              <a:gd name="connsiteX0" fmla="*/ 0 w 1412687"/>
              <a:gd name="connsiteY0" fmla="*/ 0 h 1701005"/>
              <a:gd name="connsiteX1" fmla="*/ 60749 w 1412687"/>
              <a:gd name="connsiteY1" fmla="*/ 157931 h 1701005"/>
              <a:gd name="connsiteX2" fmla="*/ 336195 w 1412687"/>
              <a:gd name="connsiteY2" fmla="*/ 438191 h 1701005"/>
              <a:gd name="connsiteX3" fmla="*/ 598550 w 1412687"/>
              <a:gd name="connsiteY3" fmla="*/ 930984 h 1701005"/>
              <a:gd name="connsiteX4" fmla="*/ 887308 w 1412687"/>
              <a:gd name="connsiteY4" fmla="*/ 1332037 h 1701005"/>
              <a:gd name="connsiteX5" fmla="*/ 967518 w 1412687"/>
              <a:gd name="connsiteY5" fmla="*/ 1344068 h 1701005"/>
              <a:gd name="connsiteX6" fmla="*/ 998934 w 1412687"/>
              <a:gd name="connsiteY6" fmla="*/ 1423945 h 1701005"/>
              <a:gd name="connsiteX7" fmla="*/ 1043885 w 1412687"/>
              <a:gd name="connsiteY7" fmla="*/ 1449010 h 1701005"/>
              <a:gd name="connsiteX8" fmla="*/ 1160024 w 1412687"/>
              <a:gd name="connsiteY8" fmla="*/ 1528553 h 1701005"/>
              <a:gd name="connsiteX9" fmla="*/ 1208150 w 1412687"/>
              <a:gd name="connsiteY9" fmla="*/ 1484437 h 1701005"/>
              <a:gd name="connsiteX10" fmla="*/ 1288360 w 1412687"/>
              <a:gd name="connsiteY10" fmla="*/ 1492458 h 1701005"/>
              <a:gd name="connsiteX11" fmla="*/ 1412687 w 1412687"/>
              <a:gd name="connsiteY11" fmla="*/ 1701005 h 1701005"/>
              <a:gd name="connsiteX0" fmla="*/ 0 w 1368082"/>
              <a:gd name="connsiteY0" fmla="*/ 0 h 1701005"/>
              <a:gd name="connsiteX1" fmla="*/ 16144 w 1368082"/>
              <a:gd name="connsiteY1" fmla="*/ 157931 h 1701005"/>
              <a:gd name="connsiteX2" fmla="*/ 291590 w 1368082"/>
              <a:gd name="connsiteY2" fmla="*/ 438191 h 1701005"/>
              <a:gd name="connsiteX3" fmla="*/ 553945 w 1368082"/>
              <a:gd name="connsiteY3" fmla="*/ 930984 h 1701005"/>
              <a:gd name="connsiteX4" fmla="*/ 842703 w 1368082"/>
              <a:gd name="connsiteY4" fmla="*/ 1332037 h 1701005"/>
              <a:gd name="connsiteX5" fmla="*/ 922913 w 1368082"/>
              <a:gd name="connsiteY5" fmla="*/ 1344068 h 1701005"/>
              <a:gd name="connsiteX6" fmla="*/ 954329 w 1368082"/>
              <a:gd name="connsiteY6" fmla="*/ 1423945 h 1701005"/>
              <a:gd name="connsiteX7" fmla="*/ 999280 w 1368082"/>
              <a:gd name="connsiteY7" fmla="*/ 1449010 h 1701005"/>
              <a:gd name="connsiteX8" fmla="*/ 1115419 w 1368082"/>
              <a:gd name="connsiteY8" fmla="*/ 1528553 h 1701005"/>
              <a:gd name="connsiteX9" fmla="*/ 1163545 w 1368082"/>
              <a:gd name="connsiteY9" fmla="*/ 1484437 h 1701005"/>
              <a:gd name="connsiteX10" fmla="*/ 1243755 w 1368082"/>
              <a:gd name="connsiteY10" fmla="*/ 1492458 h 1701005"/>
              <a:gd name="connsiteX11" fmla="*/ 1368082 w 1368082"/>
              <a:gd name="connsiteY11" fmla="*/ 1701005 h 170100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1368082" h="1701005">
                <a:moveTo>
                  <a:pt x="0" y="0"/>
                </a:moveTo>
                <a:lnTo>
                  <a:pt x="16144" y="157931"/>
                </a:lnTo>
                <a:lnTo>
                  <a:pt x="291590" y="438191"/>
                </a:lnTo>
                <a:cubicBezTo>
                  <a:pt x="376925" y="562768"/>
                  <a:pt x="462093" y="782010"/>
                  <a:pt x="553945" y="930984"/>
                </a:cubicBezTo>
                <a:lnTo>
                  <a:pt x="842703" y="1332037"/>
                </a:lnTo>
                <a:lnTo>
                  <a:pt x="922913" y="1344068"/>
                </a:lnTo>
                <a:lnTo>
                  <a:pt x="954329" y="1423945"/>
                </a:lnTo>
                <a:lnTo>
                  <a:pt x="999280" y="1449010"/>
                </a:lnTo>
                <a:lnTo>
                  <a:pt x="1115419" y="1528553"/>
                </a:lnTo>
                <a:lnTo>
                  <a:pt x="1163545" y="1484437"/>
                </a:lnTo>
                <a:lnTo>
                  <a:pt x="1243755" y="1492458"/>
                </a:lnTo>
                <a:lnTo>
                  <a:pt x="1368082" y="1701005"/>
                </a:lnTo>
              </a:path>
            </a:pathLst>
          </a:custGeom>
          <a:noFill/>
          <a:ln>
            <a:solidFill>
              <a:srgbClr val="4756A0"/>
            </a:solidFill>
            <a:prstDash val="sysDot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07" name="Скругленный прямоугольник 106">
            <a:extLst>
              <a:ext uri="{FF2B5EF4-FFF2-40B4-BE49-F238E27FC236}">
                <a16:creationId xmlns:a16="http://schemas.microsoft.com/office/drawing/2014/main" id="{398AC780-B7FC-BFB2-CF91-A16FB33187B4}"/>
              </a:ext>
            </a:extLst>
          </p:cNvPr>
          <p:cNvSpPr/>
          <p:nvPr/>
        </p:nvSpPr>
        <p:spPr>
          <a:xfrm>
            <a:off x="8538984" y="2470912"/>
            <a:ext cx="817190" cy="2738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Челябинск</a:t>
            </a:r>
            <a:endParaRPr lang="ru-ID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8" name="Рисунок 107" descr="Маркер со сплошной заливкой">
            <a:extLst>
              <a:ext uri="{FF2B5EF4-FFF2-40B4-BE49-F238E27FC236}">
                <a16:creationId xmlns:a16="http://schemas.microsoft.com/office/drawing/2014/main" id="{06923B98-10D6-B6D3-95A5-9B556E051F2B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03403" y="2535763"/>
            <a:ext cx="180000" cy="180000"/>
          </a:xfrm>
          <a:prstGeom prst="rect">
            <a:avLst/>
          </a:prstGeom>
        </p:spPr>
      </p:pic>
      <p:sp>
        <p:nvSpPr>
          <p:cNvPr id="105" name="Скругленный прямоугольник 104">
            <a:extLst>
              <a:ext uri="{FF2B5EF4-FFF2-40B4-BE49-F238E27FC236}">
                <a16:creationId xmlns:a16="http://schemas.microsoft.com/office/drawing/2014/main" id="{689B1EE5-84E0-8C85-4DC4-179905919AE8}"/>
              </a:ext>
            </a:extLst>
          </p:cNvPr>
          <p:cNvSpPr/>
          <p:nvPr/>
        </p:nvSpPr>
        <p:spPr>
          <a:xfrm>
            <a:off x="7434752" y="2422100"/>
            <a:ext cx="1009085" cy="2738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ru-ID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</a:t>
            </a:r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Златоуст</a:t>
            </a:r>
            <a:endParaRPr lang="ru-ID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6" name="Рисунок 105" descr="Маркер со сплошной заливкой">
            <a:extLst>
              <a:ext uri="{FF2B5EF4-FFF2-40B4-BE49-F238E27FC236}">
                <a16:creationId xmlns:a16="http://schemas.microsoft.com/office/drawing/2014/main" id="{AEAC66D0-ADED-4C2C-61F4-DA371C9797C3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7502072" y="2487572"/>
            <a:ext cx="180000" cy="180000"/>
          </a:xfrm>
          <a:prstGeom prst="rect">
            <a:avLst/>
          </a:prstGeom>
        </p:spPr>
      </p:pic>
      <p:pic>
        <p:nvPicPr>
          <p:cNvPr id="231" name="Рисунок 230" descr="Поезд со сплошной заливкой">
            <a:extLst>
              <a:ext uri="{FF2B5EF4-FFF2-40B4-BE49-F238E27FC236}">
                <a16:creationId xmlns:a16="http://schemas.microsoft.com/office/drawing/2014/main" id="{A2CFD3F2-26AB-9E8D-2227-AFB755127EC3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664568" y="2470795"/>
            <a:ext cx="180000" cy="180000"/>
          </a:xfrm>
          <a:prstGeom prst="rect">
            <a:avLst/>
          </a:prstGeom>
        </p:spPr>
      </p:pic>
      <p:sp>
        <p:nvSpPr>
          <p:cNvPr id="89" name="Овал 88">
            <a:extLst>
              <a:ext uri="{FF2B5EF4-FFF2-40B4-BE49-F238E27FC236}">
                <a16:creationId xmlns:a16="http://schemas.microsoft.com/office/drawing/2014/main" id="{13930D6D-FD3E-F3D4-E91A-9284D223BA3B}"/>
              </a:ext>
            </a:extLst>
          </p:cNvPr>
          <p:cNvSpPr/>
          <p:nvPr/>
        </p:nvSpPr>
        <p:spPr>
          <a:xfrm>
            <a:off x="7794468" y="3524500"/>
            <a:ext cx="125709" cy="125709"/>
          </a:xfrm>
          <a:prstGeom prst="ellipse">
            <a:avLst/>
          </a:prstGeom>
          <a:solidFill>
            <a:schemeClr val="bg1"/>
          </a:solidFill>
          <a:ln w="25400"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03" name="Скругленный прямоугольник 102">
            <a:extLst>
              <a:ext uri="{FF2B5EF4-FFF2-40B4-BE49-F238E27FC236}">
                <a16:creationId xmlns:a16="http://schemas.microsoft.com/office/drawing/2014/main" id="{72FE5585-2976-B57D-F73E-D49F5952A77B}"/>
              </a:ext>
            </a:extLst>
          </p:cNvPr>
          <p:cNvSpPr/>
          <p:nvPr/>
        </p:nvSpPr>
        <p:spPr>
          <a:xfrm>
            <a:off x="8061348" y="2848595"/>
            <a:ext cx="740202" cy="273844"/>
          </a:xfrm>
          <a:prstGeom prst="roundRect">
            <a:avLst>
              <a:gd name="adj" fmla="val 50000"/>
            </a:avLst>
          </a:prstGeom>
          <a:solidFill>
            <a:schemeClr val="bg1"/>
          </a:solidFill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Миасс</a:t>
            </a:r>
            <a:endParaRPr lang="ru-ID" sz="8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4" name="Рисунок 103" descr="Маркер со сплошной заливкой">
            <a:extLst>
              <a:ext uri="{FF2B5EF4-FFF2-40B4-BE49-F238E27FC236}">
                <a16:creationId xmlns:a16="http://schemas.microsoft.com/office/drawing/2014/main" id="{AEB2BC66-8B47-1772-194B-9AFC1A3AF37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206302" y="2933095"/>
            <a:ext cx="141229" cy="141229"/>
          </a:xfrm>
          <a:prstGeom prst="rect">
            <a:avLst/>
          </a:prstGeom>
        </p:spPr>
      </p:pic>
      <p:sp>
        <p:nvSpPr>
          <p:cNvPr id="83" name="Скругленный прямоугольник 82">
            <a:extLst>
              <a:ext uri="{FF2B5EF4-FFF2-40B4-BE49-F238E27FC236}">
                <a16:creationId xmlns:a16="http://schemas.microsoft.com/office/drawing/2014/main" id="{50403483-55E7-7CD7-1A34-AF319242838E}"/>
              </a:ext>
            </a:extLst>
          </p:cNvPr>
          <p:cNvSpPr/>
          <p:nvPr/>
        </p:nvSpPr>
        <p:spPr>
          <a:xfrm>
            <a:off x="7269644" y="3167438"/>
            <a:ext cx="834449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80000" tIns="0" rIns="0" bIns="0" rtlCol="0" anchor="ctr"/>
          <a:lstStyle/>
          <a:p>
            <a:pPr algn="ctr"/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Усть-Катав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84" name="Рисунок 83" descr="Маркер со сплошной заливкой">
            <a:extLst>
              <a:ext uri="{FF2B5EF4-FFF2-40B4-BE49-F238E27FC236}">
                <a16:creationId xmlns:a16="http://schemas.microsoft.com/office/drawing/2014/main" id="{72083DFE-EDD9-273A-911A-529160DD2C26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329080" y="3214360"/>
            <a:ext cx="180000" cy="180000"/>
          </a:xfrm>
          <a:prstGeom prst="rect">
            <a:avLst/>
          </a:prstGeom>
        </p:spPr>
      </p:pic>
      <p:sp>
        <p:nvSpPr>
          <p:cNvPr id="234" name="TextBox 233">
            <a:extLst>
              <a:ext uri="{FF2B5EF4-FFF2-40B4-BE49-F238E27FC236}">
                <a16:creationId xmlns:a16="http://schemas.microsoft.com/office/drawing/2014/main" id="{2D48715E-5B06-8F9B-C0D5-EF438749EC8F}"/>
              </a:ext>
            </a:extLst>
          </p:cNvPr>
          <p:cNvSpPr txBox="1"/>
          <p:nvPr/>
        </p:nvSpPr>
        <p:spPr>
          <a:xfrm>
            <a:off x="5984833" y="2817655"/>
            <a:ext cx="9783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 км.</a:t>
            </a:r>
          </a:p>
          <a:p>
            <a:r>
              <a:rPr lang="ru-RU" sz="700" b="1" spc="-30" dirty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 мин.</a:t>
            </a:r>
          </a:p>
        </p:txBody>
      </p:sp>
      <p:pic>
        <p:nvPicPr>
          <p:cNvPr id="235" name="Рисунок 234" descr="Конвертируемый со сплошной заливкой">
            <a:extLst>
              <a:ext uri="{FF2B5EF4-FFF2-40B4-BE49-F238E27FC236}">
                <a16:creationId xmlns:a16="http://schemas.microsoft.com/office/drawing/2014/main" id="{0635AF20-4AD4-3D21-1F24-EB3E6A77012F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5983358" y="2645812"/>
            <a:ext cx="180000" cy="180000"/>
          </a:xfrm>
          <a:prstGeom prst="rect">
            <a:avLst/>
          </a:prstGeom>
        </p:spPr>
      </p:pic>
      <p:sp>
        <p:nvSpPr>
          <p:cNvPr id="236" name="TextBox 235">
            <a:extLst>
              <a:ext uri="{FF2B5EF4-FFF2-40B4-BE49-F238E27FC236}">
                <a16:creationId xmlns:a16="http://schemas.microsoft.com/office/drawing/2014/main" id="{838929AE-7327-91BE-4508-E50940ED7B79}"/>
              </a:ext>
            </a:extLst>
          </p:cNvPr>
          <p:cNvSpPr txBox="1"/>
          <p:nvPr/>
        </p:nvSpPr>
        <p:spPr>
          <a:xfrm>
            <a:off x="7179344" y="4087360"/>
            <a:ext cx="978384" cy="2154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700" b="1" spc="-30" dirty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41 км.</a:t>
            </a:r>
          </a:p>
          <a:p>
            <a:r>
              <a:rPr lang="ru-RU" sz="700" b="1" spc="-30" dirty="0">
                <a:solidFill>
                  <a:srgbClr val="B1C1E4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ч. 6 мин.</a:t>
            </a:r>
          </a:p>
        </p:txBody>
      </p:sp>
      <p:pic>
        <p:nvPicPr>
          <p:cNvPr id="237" name="Рисунок 236" descr="Конвертируемый со сплошной заливкой">
            <a:extLst>
              <a:ext uri="{FF2B5EF4-FFF2-40B4-BE49-F238E27FC236}">
                <a16:creationId xmlns:a16="http://schemas.microsoft.com/office/drawing/2014/main" id="{DA90A6E0-4D30-2B48-50C5-C8DC720D498E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177869" y="3926668"/>
            <a:ext cx="180000" cy="1800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0B6A496C-B21E-5E62-E8B7-7BB436EC32DB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УСТЬ-КАТАВСКОГО ГОРОДСКОГО ОКРУГА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DB829ED-5AD9-E391-3DCA-96E4C7799FF6}"/>
              </a:ext>
            </a:extLst>
          </p:cNvPr>
          <p:cNvSpPr txBox="1"/>
          <p:nvPr/>
        </p:nvSpPr>
        <p:spPr>
          <a:xfrm>
            <a:off x="627015" y="550177"/>
            <a:ext cx="9125075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2400" b="1" dirty="0">
                <a:latin typeface="Arial" panose="020B0604020202020204" pitchFamily="34" charset="0"/>
                <a:cs typeface="Arial" panose="020B0604020202020204" pitchFamily="34" charset="0"/>
              </a:rPr>
              <a:t>ОБЩАЯ ХАРАКТЕРИСТИКА</a:t>
            </a:r>
            <a:endParaRPr lang="ru-RU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УСТЬ-КАТАВСКОГО ГОРОДСКОГО</a:t>
            </a:r>
            <a:r>
              <a:rPr lang="ru-ID" sz="2400" dirty="0">
                <a:latin typeface="Arial" panose="020B0604020202020204" pitchFamily="34" charset="0"/>
                <a:cs typeface="Arial" panose="020B0604020202020204" pitchFamily="34" charset="0"/>
              </a:rPr>
              <a:t> ОКРУГА</a:t>
            </a:r>
          </a:p>
        </p:txBody>
      </p:sp>
      <p:pic>
        <p:nvPicPr>
          <p:cNvPr id="3" name="Рисунок 2" descr="Маркер со сплошной заливкой">
            <a:extLst>
              <a:ext uri="{FF2B5EF4-FFF2-40B4-BE49-F238E27FC236}">
                <a16:creationId xmlns:a16="http://schemas.microsoft.com/office/drawing/2014/main" id="{85E26048-8728-50BE-4061-EE96FADD992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95805" y="2529103"/>
            <a:ext cx="140488" cy="140488"/>
          </a:xfrm>
          <a:prstGeom prst="rect">
            <a:avLst/>
          </a:prstGeom>
        </p:spPr>
      </p:pic>
      <p:sp>
        <p:nvSpPr>
          <p:cNvPr id="74" name="Скругленный прямоугольник 40">
            <a:extLst>
              <a:ext uri="{FF2B5EF4-FFF2-40B4-BE49-F238E27FC236}">
                <a16:creationId xmlns:a16="http://schemas.microsoft.com/office/drawing/2014/main" id="{C7450375-4AB6-406B-AFBF-F8D4BE09D539}"/>
              </a:ext>
            </a:extLst>
          </p:cNvPr>
          <p:cNvSpPr/>
          <p:nvPr/>
        </p:nvSpPr>
        <p:spPr>
          <a:xfrm>
            <a:off x="627016" y="3474517"/>
            <a:ext cx="4976736" cy="488955"/>
          </a:xfrm>
          <a:prstGeom prst="roundRect">
            <a:avLst>
              <a:gd name="adj" fmla="val 2509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Усть-Катав</a:t>
            </a:r>
            <a:r>
              <a:rPr lang="ru-RU" sz="11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– монопрофильное муниципальное образование (моногород)</a:t>
            </a:r>
            <a:endParaRPr lang="ru-ID" sz="11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1281338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2273092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  <a:endParaRPr lang="ru-ID" sz="8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44424661-66FD-8F93-DC83-63C5A9828CC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Скругленный прямоугольник 4">
            <a:extLst>
              <a:ext uri="{FF2B5EF4-FFF2-40B4-BE49-F238E27FC236}">
                <a16:creationId xmlns:a16="http://schemas.microsoft.com/office/drawing/2014/main" id="{CA681B2E-CC94-3AAF-E060-F2F2C175E23F}"/>
              </a:ext>
            </a:extLst>
          </p:cNvPr>
          <p:cNvSpPr/>
          <p:nvPr/>
        </p:nvSpPr>
        <p:spPr>
          <a:xfrm>
            <a:off x="627017" y="1401547"/>
            <a:ext cx="6023956" cy="4905423"/>
          </a:xfrm>
          <a:prstGeom prst="roundRect">
            <a:avLst>
              <a:gd name="adj" fmla="val 5474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0" name="Скругленный прямоугольник 9">
            <a:extLst>
              <a:ext uri="{FF2B5EF4-FFF2-40B4-BE49-F238E27FC236}">
                <a16:creationId xmlns:a16="http://schemas.microsoft.com/office/drawing/2014/main" id="{0D1167F1-43B4-FA82-606E-E7575884A9A9}"/>
              </a:ext>
            </a:extLst>
          </p:cNvPr>
          <p:cNvSpPr/>
          <p:nvPr/>
        </p:nvSpPr>
        <p:spPr>
          <a:xfrm>
            <a:off x="6819477" y="1401546"/>
            <a:ext cx="2968120" cy="775597"/>
          </a:xfrm>
          <a:prstGeom prst="roundRect">
            <a:avLst>
              <a:gd name="adj" fmla="val 3310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СТРУКТУРА ОТГРУЖЕННОЙ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ПРОДУКЦИИ ПО ВИДАМ ЭКОНОМИЧЕСКОЙ ДЕЯТЕЛЬНОСТИ </a:t>
            </a:r>
            <a:r>
              <a:rPr kumimoji="0" lang="en-US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         </a:t>
            </a: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В 2025 ГОДУ (%)</a:t>
            </a:r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4E0C2D50-D926-C00C-331C-C79D5FBD02A4}"/>
              </a:ext>
            </a:extLst>
          </p:cNvPr>
          <p:cNvSpPr/>
          <p:nvPr/>
        </p:nvSpPr>
        <p:spPr>
          <a:xfrm>
            <a:off x="6821196" y="2294500"/>
            <a:ext cx="2966400" cy="4012470"/>
          </a:xfrm>
          <a:prstGeom prst="roundRect">
            <a:avLst>
              <a:gd name="adj" fmla="val 8720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graphicFrame>
        <p:nvGraphicFramePr>
          <p:cNvPr id="67" name="Диаграмма 66">
            <a:extLst>
              <a:ext uri="{FF2B5EF4-FFF2-40B4-BE49-F238E27FC236}">
                <a16:creationId xmlns:a16="http://schemas.microsoft.com/office/drawing/2014/main" id="{3CBBECBC-5927-FDA8-F3B5-C670703B96B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72874051"/>
              </p:ext>
            </p:extLst>
          </p:nvPr>
        </p:nvGraphicFramePr>
        <p:xfrm>
          <a:off x="6817753" y="2287248"/>
          <a:ext cx="2966399" cy="401972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cxnSp>
        <p:nvCxnSpPr>
          <p:cNvPr id="74" name="Прямая соединительная линия 73">
            <a:extLst>
              <a:ext uri="{FF2B5EF4-FFF2-40B4-BE49-F238E27FC236}">
                <a16:creationId xmlns:a16="http://schemas.microsoft.com/office/drawing/2014/main" id="{4B987983-F07E-F572-08A2-A9B03E6871E5}"/>
              </a:ext>
            </a:extLst>
          </p:cNvPr>
          <p:cNvCxnSpPr>
            <a:cxnSpLocks/>
          </p:cNvCxnSpPr>
          <p:nvPr/>
        </p:nvCxnSpPr>
        <p:spPr>
          <a:xfrm>
            <a:off x="907085" y="6000498"/>
            <a:ext cx="270662" cy="0"/>
          </a:xfrm>
          <a:prstGeom prst="line">
            <a:avLst/>
          </a:prstGeom>
          <a:ln w="12700">
            <a:solidFill>
              <a:schemeClr val="bg1">
                <a:lumMod val="6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9" name="TextBox 78">
            <a:extLst>
              <a:ext uri="{FF2B5EF4-FFF2-40B4-BE49-F238E27FC236}">
                <a16:creationId xmlns:a16="http://schemas.microsoft.com/office/drawing/2014/main" id="{61B276B5-A05C-4084-6B05-771C3FE2940E}"/>
              </a:ext>
            </a:extLst>
          </p:cNvPr>
          <p:cNvSpPr txBox="1"/>
          <p:nvPr/>
        </p:nvSpPr>
        <p:spPr>
          <a:xfrm>
            <a:off x="1294059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  <a:endParaRPr lang="ru-ID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81" name="Прямая соединительная линия 80">
            <a:extLst>
              <a:ext uri="{FF2B5EF4-FFF2-40B4-BE49-F238E27FC236}">
                <a16:creationId xmlns:a16="http://schemas.microsoft.com/office/drawing/2014/main" id="{E41DF579-8696-DD20-F1CC-5CD2F3DBCE34}"/>
              </a:ext>
            </a:extLst>
          </p:cNvPr>
          <p:cNvCxnSpPr>
            <a:cxnSpLocks/>
          </p:cNvCxnSpPr>
          <p:nvPr/>
        </p:nvCxnSpPr>
        <p:spPr>
          <a:xfrm>
            <a:off x="1736354" y="6000498"/>
            <a:ext cx="270662" cy="0"/>
          </a:xfrm>
          <a:prstGeom prst="line">
            <a:avLst/>
          </a:prstGeom>
          <a:ln w="12700">
            <a:solidFill>
              <a:srgbClr val="B1C1E4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TextBox 90">
            <a:extLst>
              <a:ext uri="{FF2B5EF4-FFF2-40B4-BE49-F238E27FC236}">
                <a16:creationId xmlns:a16="http://schemas.microsoft.com/office/drawing/2014/main" id="{C868A8CD-3BA5-845F-2948-B9125448DA88}"/>
              </a:ext>
            </a:extLst>
          </p:cNvPr>
          <p:cNvSpPr txBox="1"/>
          <p:nvPr/>
        </p:nvSpPr>
        <p:spPr>
          <a:xfrm>
            <a:off x="2123328" y="5938942"/>
            <a:ext cx="263087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800" dirty="0">
                <a:latin typeface="Arial" panose="020B0604020202020204" pitchFamily="34" charset="0"/>
                <a:cs typeface="Arial" panose="020B0604020202020204" pitchFamily="34" charset="0"/>
              </a:rPr>
              <a:t>202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ru-ID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01" name="Прямая соединительная линия 100">
            <a:extLst>
              <a:ext uri="{FF2B5EF4-FFF2-40B4-BE49-F238E27FC236}">
                <a16:creationId xmlns:a16="http://schemas.microsoft.com/office/drawing/2014/main" id="{65A9FFCD-B422-6BAC-3756-D7F21C5FD4A9}"/>
              </a:ext>
            </a:extLst>
          </p:cNvPr>
          <p:cNvCxnSpPr>
            <a:cxnSpLocks/>
          </p:cNvCxnSpPr>
          <p:nvPr/>
        </p:nvCxnSpPr>
        <p:spPr>
          <a:xfrm>
            <a:off x="2565623" y="6000498"/>
            <a:ext cx="270662" cy="0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2" name="TextBox 111">
            <a:extLst>
              <a:ext uri="{FF2B5EF4-FFF2-40B4-BE49-F238E27FC236}">
                <a16:creationId xmlns:a16="http://schemas.microsoft.com/office/drawing/2014/main" id="{8BFA7629-1D6D-6368-F7B0-8E071839277B}"/>
              </a:ext>
            </a:extLst>
          </p:cNvPr>
          <p:cNvSpPr txBox="1"/>
          <p:nvPr/>
        </p:nvSpPr>
        <p:spPr>
          <a:xfrm>
            <a:off x="2952597" y="5938942"/>
            <a:ext cx="782495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 2025 год</a:t>
            </a:r>
            <a:endParaRPr lang="ru-ID" sz="8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59" name="Группа 158">
            <a:extLst>
              <a:ext uri="{FF2B5EF4-FFF2-40B4-BE49-F238E27FC236}">
                <a16:creationId xmlns:a16="http://schemas.microsoft.com/office/drawing/2014/main" id="{859BFF25-7647-679E-CF0A-EDBC0E40A471}"/>
              </a:ext>
            </a:extLst>
          </p:cNvPr>
          <p:cNvGrpSpPr/>
          <p:nvPr/>
        </p:nvGrpSpPr>
        <p:grpSpPr>
          <a:xfrm>
            <a:off x="2364760" y="2422510"/>
            <a:ext cx="2740663" cy="2610156"/>
            <a:chOff x="2364760" y="2381870"/>
            <a:chExt cx="2740663" cy="2610156"/>
          </a:xfrm>
        </p:grpSpPr>
        <p:sp>
          <p:nvSpPr>
            <p:cNvPr id="113" name="Правильный пятиугольник 112">
              <a:extLst>
                <a:ext uri="{FF2B5EF4-FFF2-40B4-BE49-F238E27FC236}">
                  <a16:creationId xmlns:a16="http://schemas.microsoft.com/office/drawing/2014/main" id="{2E6B3244-8CEB-6239-7F38-F265B373BF99}"/>
                </a:ext>
              </a:extLst>
            </p:cNvPr>
            <p:cNvSpPr/>
            <p:nvPr/>
          </p:nvSpPr>
          <p:spPr>
            <a:xfrm>
              <a:off x="2364760" y="2381870"/>
              <a:ext cx="2740663" cy="2610155"/>
            </a:xfrm>
            <a:prstGeom prst="pentagon">
              <a:avLst/>
            </a:prstGeom>
            <a:solidFill>
              <a:srgbClr val="FBFBFB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ID"/>
            </a:p>
          </p:txBody>
        </p:sp>
        <p:sp>
          <p:nvSpPr>
            <p:cNvPr id="114" name="Правильный пятиугольник 113">
              <a:extLst>
                <a:ext uri="{FF2B5EF4-FFF2-40B4-BE49-F238E27FC236}">
                  <a16:creationId xmlns:a16="http://schemas.microsoft.com/office/drawing/2014/main" id="{4495E117-48D2-15E2-0BCE-6E44870B1947}"/>
                </a:ext>
              </a:extLst>
            </p:cNvPr>
            <p:cNvSpPr/>
            <p:nvPr/>
          </p:nvSpPr>
          <p:spPr>
            <a:xfrm>
              <a:off x="2730643" y="2730330"/>
              <a:ext cx="2008897" cy="1913235"/>
            </a:xfrm>
            <a:prstGeom prst="pentagon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15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ID" dirty="0"/>
            </a:p>
          </p:txBody>
        </p:sp>
        <p:cxnSp>
          <p:nvCxnSpPr>
            <p:cNvPr id="116" name="Прямая соединительная линия 115">
              <a:extLst>
                <a:ext uri="{FF2B5EF4-FFF2-40B4-BE49-F238E27FC236}">
                  <a16:creationId xmlns:a16="http://schemas.microsoft.com/office/drawing/2014/main" id="{1C6AE833-741A-D6C2-6D6F-7C8212816507}"/>
                </a:ext>
              </a:extLst>
            </p:cNvPr>
            <p:cNvCxnSpPr>
              <a:cxnSpLocks/>
            </p:cNvCxnSpPr>
            <p:nvPr/>
          </p:nvCxnSpPr>
          <p:spPr>
            <a:xfrm>
              <a:off x="3738408" y="2381871"/>
              <a:ext cx="0" cy="2610155"/>
            </a:xfrm>
            <a:prstGeom prst="line">
              <a:avLst/>
            </a:prstGeom>
            <a:ln>
              <a:solidFill>
                <a:srgbClr val="F1F1F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58" name="Группа 157">
              <a:extLst>
                <a:ext uri="{FF2B5EF4-FFF2-40B4-BE49-F238E27FC236}">
                  <a16:creationId xmlns:a16="http://schemas.microsoft.com/office/drawing/2014/main" id="{7B27636C-D5DC-E85C-EE19-185390D0DD09}"/>
                </a:ext>
              </a:extLst>
            </p:cNvPr>
            <p:cNvGrpSpPr/>
            <p:nvPr/>
          </p:nvGrpSpPr>
          <p:grpSpPr>
            <a:xfrm>
              <a:off x="2655096" y="3084325"/>
              <a:ext cx="2159991" cy="1205244"/>
              <a:chOff x="2654916" y="3117426"/>
              <a:chExt cx="2159991" cy="1205244"/>
            </a:xfrm>
          </p:grpSpPr>
          <p:grpSp>
            <p:nvGrpSpPr>
              <p:cNvPr id="121" name="Группа 120">
                <a:extLst>
                  <a:ext uri="{FF2B5EF4-FFF2-40B4-BE49-F238E27FC236}">
                    <a16:creationId xmlns:a16="http://schemas.microsoft.com/office/drawing/2014/main" id="{C0E3F89F-5015-76B7-83AB-B2981EC78399}"/>
                  </a:ext>
                </a:extLst>
              </p:cNvPr>
              <p:cNvGrpSpPr/>
              <p:nvPr/>
            </p:nvGrpSpPr>
            <p:grpSpPr>
              <a:xfrm>
                <a:off x="2654916" y="3117426"/>
                <a:ext cx="2159991" cy="1205244"/>
                <a:chOff x="2491740" y="3198701"/>
                <a:chExt cx="2486289" cy="1387314"/>
              </a:xfrm>
            </p:grpSpPr>
            <p:cxnSp>
              <p:nvCxnSpPr>
                <p:cNvPr id="117" name="Прямая соединительная линия 116">
                  <a:extLst>
                    <a:ext uri="{FF2B5EF4-FFF2-40B4-BE49-F238E27FC236}">
                      <a16:creationId xmlns:a16="http://schemas.microsoft.com/office/drawing/2014/main" id="{8B915712-0841-7078-5D11-970E6AA70184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 flipH="1">
                  <a:off x="249174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120" name="Прямая соединительная линия 119">
                  <a:extLst>
                    <a:ext uri="{FF2B5EF4-FFF2-40B4-BE49-F238E27FC236}">
                      <a16:creationId xmlns:a16="http://schemas.microsoft.com/office/drawing/2014/main" id="{1708A3A5-006B-B5E0-C489-EABF0F137790}"/>
                    </a:ext>
                  </a:extLst>
                </p:cNvPr>
                <p:cNvCxnSpPr>
                  <a:cxnSpLocks/>
                </p:cNvCxnSpPr>
                <p:nvPr/>
              </p:nvCxnSpPr>
              <p:spPr>
                <a:xfrm>
                  <a:off x="2575130" y="3198701"/>
                  <a:ext cx="2402899" cy="1387314"/>
                </a:xfrm>
                <a:prstGeom prst="line">
                  <a:avLst/>
                </a:prstGeom>
                <a:ln>
                  <a:solidFill>
                    <a:srgbClr val="F1F1F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</p:grpSp>
          <p:sp>
            <p:nvSpPr>
              <p:cNvPr id="122" name="Овал 121">
                <a:extLst>
                  <a:ext uri="{FF2B5EF4-FFF2-40B4-BE49-F238E27FC236}">
                    <a16:creationId xmlns:a16="http://schemas.microsoft.com/office/drawing/2014/main" id="{5A0E3986-D229-D6EC-5021-52A0442A8505}"/>
                  </a:ext>
                </a:extLst>
              </p:cNvPr>
              <p:cNvSpPr/>
              <p:nvPr/>
            </p:nvSpPr>
            <p:spPr>
              <a:xfrm>
                <a:off x="3708583" y="3664426"/>
                <a:ext cx="62551" cy="62551"/>
              </a:xfrm>
              <a:prstGeom prst="ellipse">
                <a:avLst/>
              </a:prstGeom>
              <a:solidFill>
                <a:srgbClr val="F1F1F1"/>
              </a:solidFill>
              <a:ln>
                <a:noFill/>
              </a:ln>
            </p:spPr>
            <p:style>
              <a:lnRef idx="2">
                <a:schemeClr val="accent1">
                  <a:shade val="15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ru-ID"/>
              </a:p>
            </p:txBody>
          </p:sp>
        </p:grpSp>
      </p:grpSp>
      <p:sp>
        <p:nvSpPr>
          <p:cNvPr id="123" name="TextBox 122">
            <a:extLst>
              <a:ext uri="{FF2B5EF4-FFF2-40B4-BE49-F238E27FC236}">
                <a16:creationId xmlns:a16="http://schemas.microsoft.com/office/drawing/2014/main" id="{4DDD486F-FFDC-3AC3-0983-1563F64C780C}"/>
              </a:ext>
            </a:extLst>
          </p:cNvPr>
          <p:cNvSpPr txBox="1"/>
          <p:nvPr/>
        </p:nvSpPr>
        <p:spPr>
          <a:xfrm>
            <a:off x="3193411" y="1674883"/>
            <a:ext cx="1120319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объем инвестиций </a:t>
            </a:r>
          </a:p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основной капитал </a:t>
            </a:r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  <a:endParaRPr lang="ru-ID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5" name="Скругленный прямоугольник 124">
            <a:extLst>
              <a:ext uri="{FF2B5EF4-FFF2-40B4-BE49-F238E27FC236}">
                <a16:creationId xmlns:a16="http://schemas.microsoft.com/office/drawing/2014/main" id="{7DACA747-66C6-0E65-B5FA-C504D9C6D2C4}"/>
              </a:ext>
            </a:extLst>
          </p:cNvPr>
          <p:cNvSpPr/>
          <p:nvPr/>
        </p:nvSpPr>
        <p:spPr>
          <a:xfrm>
            <a:off x="3193411" y="2133513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0,82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6" name="Скругленный прямоугольник 125">
            <a:extLst>
              <a:ext uri="{FF2B5EF4-FFF2-40B4-BE49-F238E27FC236}">
                <a16:creationId xmlns:a16="http://schemas.microsoft.com/office/drawing/2014/main" id="{1F8EAFBB-518D-C75C-F633-1B12885366D0}"/>
              </a:ext>
            </a:extLst>
          </p:cNvPr>
          <p:cNvSpPr/>
          <p:nvPr/>
        </p:nvSpPr>
        <p:spPr>
          <a:xfrm>
            <a:off x="3991617" y="2128442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0,70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7" name="Скругленный прямоугольник 126">
            <a:extLst>
              <a:ext uri="{FF2B5EF4-FFF2-40B4-BE49-F238E27FC236}">
                <a16:creationId xmlns:a16="http://schemas.microsoft.com/office/drawing/2014/main" id="{0B4880A1-91DC-D0F0-A77C-E94DED46A2DE}"/>
              </a:ext>
            </a:extLst>
          </p:cNvPr>
          <p:cNvSpPr/>
          <p:nvPr/>
        </p:nvSpPr>
        <p:spPr>
          <a:xfrm>
            <a:off x="3590989" y="213351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0,50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B51F7AF6-8F8A-5B37-A1C2-3650196617FB}"/>
              </a:ext>
            </a:extLst>
          </p:cNvPr>
          <p:cNvSpPr txBox="1"/>
          <p:nvPr/>
        </p:nvSpPr>
        <p:spPr>
          <a:xfrm>
            <a:off x="5269143" y="3015810"/>
            <a:ext cx="1120319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отгрузка продукции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  <a:endParaRPr lang="ru-ID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3" name="Скругленный прямоугольник 132">
            <a:extLst>
              <a:ext uri="{FF2B5EF4-FFF2-40B4-BE49-F238E27FC236}">
                <a16:creationId xmlns:a16="http://schemas.microsoft.com/office/drawing/2014/main" id="{BD49888C-EE87-0AA1-DB51-FCB7AE18C6FB}"/>
              </a:ext>
            </a:extLst>
          </p:cNvPr>
          <p:cNvSpPr/>
          <p:nvPr/>
        </p:nvSpPr>
        <p:spPr>
          <a:xfrm>
            <a:off x="5269143" y="3344643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17,83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Скругленный прямоугольник 133">
            <a:extLst>
              <a:ext uri="{FF2B5EF4-FFF2-40B4-BE49-F238E27FC236}">
                <a16:creationId xmlns:a16="http://schemas.microsoft.com/office/drawing/2014/main" id="{E891C477-CE41-440F-B223-9BD475BA4F74}"/>
              </a:ext>
            </a:extLst>
          </p:cNvPr>
          <p:cNvSpPr/>
          <p:nvPr/>
        </p:nvSpPr>
        <p:spPr>
          <a:xfrm>
            <a:off x="6067349" y="3339572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16,60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5" name="Скругленный прямоугольник 134">
            <a:extLst>
              <a:ext uri="{FF2B5EF4-FFF2-40B4-BE49-F238E27FC236}">
                <a16:creationId xmlns:a16="http://schemas.microsoft.com/office/drawing/2014/main" id="{BA41BC5E-92C9-7CBA-1F88-F41F35900D8E}"/>
              </a:ext>
            </a:extLst>
          </p:cNvPr>
          <p:cNvSpPr/>
          <p:nvPr/>
        </p:nvSpPr>
        <p:spPr>
          <a:xfrm>
            <a:off x="5666721" y="334464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21,00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6" name="TextBox 135">
            <a:extLst>
              <a:ext uri="{FF2B5EF4-FFF2-40B4-BE49-F238E27FC236}">
                <a16:creationId xmlns:a16="http://schemas.microsoft.com/office/drawing/2014/main" id="{2EFB3336-310E-8D41-40DB-BCF7E0A8AF90}"/>
              </a:ext>
            </a:extLst>
          </p:cNvPr>
          <p:cNvSpPr txBox="1"/>
          <p:nvPr/>
        </p:nvSpPr>
        <p:spPr>
          <a:xfrm>
            <a:off x="4862489" y="4586482"/>
            <a:ext cx="1562986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общий фонд оплаты труда       по полному кругу организация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  <a:endParaRPr lang="ru-ID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7" name="Скругленный прямоугольник 136">
            <a:extLst>
              <a:ext uri="{FF2B5EF4-FFF2-40B4-BE49-F238E27FC236}">
                <a16:creationId xmlns:a16="http://schemas.microsoft.com/office/drawing/2014/main" id="{A3F711DB-496E-5AE9-8DA3-52FB6C8C4FC4}"/>
              </a:ext>
            </a:extLst>
          </p:cNvPr>
          <p:cNvSpPr/>
          <p:nvPr/>
        </p:nvSpPr>
        <p:spPr>
          <a:xfrm>
            <a:off x="4862489" y="5041010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3,50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8" name="Скругленный прямоугольник 137">
            <a:extLst>
              <a:ext uri="{FF2B5EF4-FFF2-40B4-BE49-F238E27FC236}">
                <a16:creationId xmlns:a16="http://schemas.microsoft.com/office/drawing/2014/main" id="{8F9B137A-9F0C-3053-26F4-F1A1A4D82D6D}"/>
              </a:ext>
            </a:extLst>
          </p:cNvPr>
          <p:cNvSpPr/>
          <p:nvPr/>
        </p:nvSpPr>
        <p:spPr>
          <a:xfrm>
            <a:off x="5660695" y="5035939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4,40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9" name="Скругленный прямоугольник 138">
            <a:extLst>
              <a:ext uri="{FF2B5EF4-FFF2-40B4-BE49-F238E27FC236}">
                <a16:creationId xmlns:a16="http://schemas.microsoft.com/office/drawing/2014/main" id="{5638DA25-0A83-5C61-BB97-CE89B7FE3C55}"/>
              </a:ext>
            </a:extLst>
          </p:cNvPr>
          <p:cNvSpPr/>
          <p:nvPr/>
        </p:nvSpPr>
        <p:spPr>
          <a:xfrm>
            <a:off x="5260067" y="5041010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4,10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0" name="TextBox 139">
            <a:extLst>
              <a:ext uri="{FF2B5EF4-FFF2-40B4-BE49-F238E27FC236}">
                <a16:creationId xmlns:a16="http://schemas.microsoft.com/office/drawing/2014/main" id="{9B8B9FEF-8A61-E7B5-E26D-6064E35C71F8}"/>
              </a:ext>
            </a:extLst>
          </p:cNvPr>
          <p:cNvSpPr txBox="1"/>
          <p:nvPr/>
        </p:nvSpPr>
        <p:spPr>
          <a:xfrm>
            <a:off x="1589193" y="4583313"/>
            <a:ext cx="988253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объём розничного товарооборота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млрд руб.</a:t>
            </a:r>
            <a:endParaRPr lang="ru-ID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1" name="Скругленный прямоугольник 140">
            <a:extLst>
              <a:ext uri="{FF2B5EF4-FFF2-40B4-BE49-F238E27FC236}">
                <a16:creationId xmlns:a16="http://schemas.microsoft.com/office/drawing/2014/main" id="{5BF57916-37D0-2A89-BEDE-6529985937EC}"/>
              </a:ext>
            </a:extLst>
          </p:cNvPr>
          <p:cNvSpPr/>
          <p:nvPr/>
        </p:nvSpPr>
        <p:spPr>
          <a:xfrm>
            <a:off x="1589193" y="5037841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2,63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2" name="Скругленный прямоугольник 141">
            <a:extLst>
              <a:ext uri="{FF2B5EF4-FFF2-40B4-BE49-F238E27FC236}">
                <a16:creationId xmlns:a16="http://schemas.microsoft.com/office/drawing/2014/main" id="{804C102D-E058-03DA-846F-7B2632D8057C}"/>
              </a:ext>
            </a:extLst>
          </p:cNvPr>
          <p:cNvSpPr/>
          <p:nvPr/>
        </p:nvSpPr>
        <p:spPr>
          <a:xfrm>
            <a:off x="2387399" y="5032770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3,20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3" name="Скругленный прямоугольник 142">
            <a:extLst>
              <a:ext uri="{FF2B5EF4-FFF2-40B4-BE49-F238E27FC236}">
                <a16:creationId xmlns:a16="http://schemas.microsoft.com/office/drawing/2014/main" id="{AF6DE8AE-5C46-A9ED-FE44-79540CCD291B}"/>
              </a:ext>
            </a:extLst>
          </p:cNvPr>
          <p:cNvSpPr/>
          <p:nvPr/>
        </p:nvSpPr>
        <p:spPr>
          <a:xfrm>
            <a:off x="1986771" y="5037841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2,63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4" name="TextBox 143">
            <a:extLst>
              <a:ext uri="{FF2B5EF4-FFF2-40B4-BE49-F238E27FC236}">
                <a16:creationId xmlns:a16="http://schemas.microsoft.com/office/drawing/2014/main" id="{CD500BF9-38C1-5529-5619-ECFDF6A02DFC}"/>
              </a:ext>
            </a:extLst>
          </p:cNvPr>
          <p:cNvSpPr txBox="1"/>
          <p:nvPr/>
        </p:nvSpPr>
        <p:spPr>
          <a:xfrm>
            <a:off x="1085529" y="3015810"/>
            <a:ext cx="1562986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средний размер пенсии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 Челябинская область)</a:t>
            </a:r>
            <a:endParaRPr lang="ru-ID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5" name="Скругленный прямоугольник 144">
            <a:extLst>
              <a:ext uri="{FF2B5EF4-FFF2-40B4-BE49-F238E27FC236}">
                <a16:creationId xmlns:a16="http://schemas.microsoft.com/office/drawing/2014/main" id="{049D898B-5B50-DE58-0CB5-29E839E77CE1}"/>
              </a:ext>
            </a:extLst>
          </p:cNvPr>
          <p:cNvSpPr/>
          <p:nvPr/>
        </p:nvSpPr>
        <p:spPr>
          <a:xfrm>
            <a:off x="997747" y="3336778"/>
            <a:ext cx="409896" cy="18507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19249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6" name="Скругленный прямоугольник 145">
            <a:extLst>
              <a:ext uri="{FF2B5EF4-FFF2-40B4-BE49-F238E27FC236}">
                <a16:creationId xmlns:a16="http://schemas.microsoft.com/office/drawing/2014/main" id="{D8C75DED-E032-F06C-4A1B-C15F2E0A1892}"/>
              </a:ext>
            </a:extLst>
          </p:cNvPr>
          <p:cNvSpPr/>
          <p:nvPr/>
        </p:nvSpPr>
        <p:spPr>
          <a:xfrm>
            <a:off x="1883735" y="3336777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26121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7" name="Скругленный прямоугольник 146">
            <a:extLst>
              <a:ext uri="{FF2B5EF4-FFF2-40B4-BE49-F238E27FC236}">
                <a16:creationId xmlns:a16="http://schemas.microsoft.com/office/drawing/2014/main" id="{2947D3A7-F3F2-F042-E041-2359906A0400}"/>
              </a:ext>
            </a:extLst>
          </p:cNvPr>
          <p:cNvSpPr/>
          <p:nvPr/>
        </p:nvSpPr>
        <p:spPr>
          <a:xfrm>
            <a:off x="1459575" y="3344643"/>
            <a:ext cx="409896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20772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8" name="TextBox 147">
            <a:extLst>
              <a:ext uri="{FF2B5EF4-FFF2-40B4-BE49-F238E27FC236}">
                <a16:creationId xmlns:a16="http://schemas.microsoft.com/office/drawing/2014/main" id="{BD9E40EF-B3BB-3EB9-AF5B-3B81E652F392}"/>
              </a:ext>
            </a:extLst>
          </p:cNvPr>
          <p:cNvSpPr txBox="1"/>
          <p:nvPr/>
        </p:nvSpPr>
        <p:spPr>
          <a:xfrm>
            <a:off x="3231937" y="5140939"/>
            <a:ext cx="988253" cy="2462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8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з/п</a:t>
            </a:r>
          </a:p>
          <a:p>
            <a:r>
              <a:rPr lang="ru-RU" sz="8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руб.</a:t>
            </a:r>
            <a:endParaRPr lang="ru-ID" sz="8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9" name="Скругленный прямоугольник 148">
            <a:extLst>
              <a:ext uri="{FF2B5EF4-FFF2-40B4-BE49-F238E27FC236}">
                <a16:creationId xmlns:a16="http://schemas.microsoft.com/office/drawing/2014/main" id="{4676CABC-9A49-F2C2-A9BC-C53B134296DE}"/>
              </a:ext>
            </a:extLst>
          </p:cNvPr>
          <p:cNvSpPr/>
          <p:nvPr/>
        </p:nvSpPr>
        <p:spPr>
          <a:xfrm>
            <a:off x="3231937" y="5478354"/>
            <a:ext cx="322113" cy="180000"/>
          </a:xfrm>
          <a:prstGeom prst="roundRect">
            <a:avLst>
              <a:gd name="adj" fmla="val 50000"/>
            </a:avLst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44925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0" name="Скругленный прямоугольник 149">
            <a:extLst>
              <a:ext uri="{FF2B5EF4-FFF2-40B4-BE49-F238E27FC236}">
                <a16:creationId xmlns:a16="http://schemas.microsoft.com/office/drawing/2014/main" id="{D3AFCDB7-7B2D-FB95-3CC4-26FA72959204}"/>
              </a:ext>
            </a:extLst>
          </p:cNvPr>
          <p:cNvSpPr/>
          <p:nvPr/>
        </p:nvSpPr>
        <p:spPr>
          <a:xfrm>
            <a:off x="4030143" y="5473283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62588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1" name="Скругленный прямоугольник 150">
            <a:extLst>
              <a:ext uri="{FF2B5EF4-FFF2-40B4-BE49-F238E27FC236}">
                <a16:creationId xmlns:a16="http://schemas.microsoft.com/office/drawing/2014/main" id="{0DA18218-A189-5B34-A992-A1C2F6968601}"/>
              </a:ext>
            </a:extLst>
          </p:cNvPr>
          <p:cNvSpPr/>
          <p:nvPr/>
        </p:nvSpPr>
        <p:spPr>
          <a:xfrm>
            <a:off x="3672403" y="5487748"/>
            <a:ext cx="322113" cy="180000"/>
          </a:xfrm>
          <a:prstGeom prst="roundRect">
            <a:avLst>
              <a:gd name="adj" fmla="val 50000"/>
            </a:avLst>
          </a:prstGeom>
          <a:solidFill>
            <a:srgbClr val="B1C1E4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57046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61" name="Шестиугольник 160">
            <a:extLst>
              <a:ext uri="{FF2B5EF4-FFF2-40B4-BE49-F238E27FC236}">
                <a16:creationId xmlns:a16="http://schemas.microsoft.com/office/drawing/2014/main" id="{80C5CFFC-7012-7F1B-F30E-BDA9A7D11940}"/>
              </a:ext>
            </a:extLst>
          </p:cNvPr>
          <p:cNvSpPr/>
          <p:nvPr/>
        </p:nvSpPr>
        <p:spPr>
          <a:xfrm rot="1800000">
            <a:off x="2920822" y="3086486"/>
            <a:ext cx="1376047" cy="1432398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376047" h="1432398">
                <a:moveTo>
                  <a:pt x="0" y="575866"/>
                </a:moveTo>
                <a:lnTo>
                  <a:pt x="429759" y="7332"/>
                </a:lnTo>
                <a:lnTo>
                  <a:pt x="1069064" y="0"/>
                </a:lnTo>
                <a:lnTo>
                  <a:pt x="1376047" y="560321"/>
                </a:lnTo>
                <a:lnTo>
                  <a:pt x="1077524" y="1126130"/>
                </a:lnTo>
                <a:lnTo>
                  <a:pt x="265501" y="1432398"/>
                </a:lnTo>
                <a:lnTo>
                  <a:pt x="0" y="575866"/>
                </a:lnTo>
                <a:close/>
              </a:path>
            </a:pathLst>
          </a:custGeom>
          <a:noFill/>
          <a:ln>
            <a:solidFill>
              <a:srgbClr val="A6A6A6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63" name="Шестиугольник 160">
            <a:extLst>
              <a:ext uri="{FF2B5EF4-FFF2-40B4-BE49-F238E27FC236}">
                <a16:creationId xmlns:a16="http://schemas.microsoft.com/office/drawing/2014/main" id="{BFE3E32D-4E32-EF8D-83DB-B70C7B2C852E}"/>
              </a:ext>
            </a:extLst>
          </p:cNvPr>
          <p:cNvSpPr/>
          <p:nvPr/>
        </p:nvSpPr>
        <p:spPr>
          <a:xfrm rot="1800000">
            <a:off x="2632484" y="2933471"/>
            <a:ext cx="1825527" cy="1348087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5527" h="1348087">
                <a:moveTo>
                  <a:pt x="0" y="656284"/>
                </a:moveTo>
                <a:lnTo>
                  <a:pt x="749692" y="9285"/>
                </a:lnTo>
                <a:lnTo>
                  <a:pt x="1507400" y="0"/>
                </a:lnTo>
                <a:lnTo>
                  <a:pt x="1825527" y="660136"/>
                </a:lnTo>
                <a:lnTo>
                  <a:pt x="1500204" y="1294544"/>
                </a:lnTo>
                <a:lnTo>
                  <a:pt x="734847" y="1348087"/>
                </a:lnTo>
                <a:lnTo>
                  <a:pt x="0" y="656284"/>
                </a:lnTo>
                <a:close/>
              </a:path>
            </a:pathLst>
          </a:custGeom>
          <a:noFill/>
          <a:ln>
            <a:solidFill>
              <a:srgbClr val="B1C1E4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64" name="Шестиугольник 160">
            <a:extLst>
              <a:ext uri="{FF2B5EF4-FFF2-40B4-BE49-F238E27FC236}">
                <a16:creationId xmlns:a16="http://schemas.microsoft.com/office/drawing/2014/main" id="{3AA1733C-B95A-633A-E4C1-06FA94F51A7E}"/>
              </a:ext>
            </a:extLst>
          </p:cNvPr>
          <p:cNvSpPr/>
          <p:nvPr/>
        </p:nvSpPr>
        <p:spPr>
          <a:xfrm rot="1800000">
            <a:off x="2775749" y="2654066"/>
            <a:ext cx="1822652" cy="1773344"/>
          </a:xfrm>
          <a:custGeom>
            <a:avLst/>
            <a:gdLst>
              <a:gd name="connsiteX0" fmla="*/ 0 w 1889708"/>
              <a:gd name="connsiteY0" fmla="*/ 814530 h 1629059"/>
              <a:gd name="connsiteX1" fmla="*/ 407265 w 1889708"/>
              <a:gd name="connsiteY1" fmla="*/ 0 h 1629059"/>
              <a:gd name="connsiteX2" fmla="*/ 1482443 w 1889708"/>
              <a:gd name="connsiteY2" fmla="*/ 0 h 1629059"/>
              <a:gd name="connsiteX3" fmla="*/ 1889708 w 1889708"/>
              <a:gd name="connsiteY3" fmla="*/ 814530 h 1629059"/>
              <a:gd name="connsiteX4" fmla="*/ 1482443 w 1889708"/>
              <a:gd name="connsiteY4" fmla="*/ 1629059 h 1629059"/>
              <a:gd name="connsiteX5" fmla="*/ 407265 w 1889708"/>
              <a:gd name="connsiteY5" fmla="*/ 1629059 h 1629059"/>
              <a:gd name="connsiteX6" fmla="*/ 0 w 1889708"/>
              <a:gd name="connsiteY6" fmla="*/ 814530 h 1629059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482443 w 1889708"/>
              <a:gd name="connsiteY4" fmla="*/ 1629059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141294 w 1889708"/>
              <a:gd name="connsiteY4" fmla="*/ 1268210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889708"/>
              <a:gd name="connsiteY0" fmla="*/ 814530 h 1736015"/>
              <a:gd name="connsiteX1" fmla="*/ 407265 w 1889708"/>
              <a:gd name="connsiteY1" fmla="*/ 0 h 1736015"/>
              <a:gd name="connsiteX2" fmla="*/ 1482443 w 1889708"/>
              <a:gd name="connsiteY2" fmla="*/ 0 h 1736015"/>
              <a:gd name="connsiteX3" fmla="*/ 1889708 w 1889708"/>
              <a:gd name="connsiteY3" fmla="*/ 814530 h 1736015"/>
              <a:gd name="connsiteX4" fmla="*/ 1220266 w 1889708"/>
              <a:gd name="connsiteY4" fmla="*/ 1381991 h 1736015"/>
              <a:gd name="connsiteX5" fmla="*/ 256517 w 1889708"/>
              <a:gd name="connsiteY5" fmla="*/ 1736015 h 1736015"/>
              <a:gd name="connsiteX6" fmla="*/ 0 w 1889708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482443 w 1657677"/>
              <a:gd name="connsiteY2" fmla="*/ 0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57677"/>
              <a:gd name="connsiteY0" fmla="*/ 814530 h 1736015"/>
              <a:gd name="connsiteX1" fmla="*/ 407265 w 1657677"/>
              <a:gd name="connsiteY1" fmla="*/ 0 h 1736015"/>
              <a:gd name="connsiteX2" fmla="*/ 1226899 w 1657677"/>
              <a:gd name="connsiteY2" fmla="*/ 120977 h 1736015"/>
              <a:gd name="connsiteX3" fmla="*/ 1657677 w 1657677"/>
              <a:gd name="connsiteY3" fmla="*/ 769197 h 1736015"/>
              <a:gd name="connsiteX4" fmla="*/ 1220266 w 1657677"/>
              <a:gd name="connsiteY4" fmla="*/ 1381991 h 1736015"/>
              <a:gd name="connsiteX5" fmla="*/ 256517 w 1657677"/>
              <a:gd name="connsiteY5" fmla="*/ 1736015 h 1736015"/>
              <a:gd name="connsiteX6" fmla="*/ 0 w 1657677"/>
              <a:gd name="connsiteY6" fmla="*/ 814530 h 1736015"/>
              <a:gd name="connsiteX0" fmla="*/ 0 w 1664969"/>
              <a:gd name="connsiteY0" fmla="*/ 778896 h 1736015"/>
              <a:gd name="connsiteX1" fmla="*/ 414557 w 1664969"/>
              <a:gd name="connsiteY1" fmla="*/ 0 h 1736015"/>
              <a:gd name="connsiteX2" fmla="*/ 1234191 w 1664969"/>
              <a:gd name="connsiteY2" fmla="*/ 120977 h 1736015"/>
              <a:gd name="connsiteX3" fmla="*/ 1664969 w 1664969"/>
              <a:gd name="connsiteY3" fmla="*/ 769197 h 1736015"/>
              <a:gd name="connsiteX4" fmla="*/ 1227558 w 1664969"/>
              <a:gd name="connsiteY4" fmla="*/ 1381991 h 1736015"/>
              <a:gd name="connsiteX5" fmla="*/ 263809 w 1664969"/>
              <a:gd name="connsiteY5" fmla="*/ 1736015 h 1736015"/>
              <a:gd name="connsiteX6" fmla="*/ 0 w 1664969"/>
              <a:gd name="connsiteY6" fmla="*/ 778896 h 1736015"/>
              <a:gd name="connsiteX0" fmla="*/ 0 w 1664969"/>
              <a:gd name="connsiteY0" fmla="*/ 657919 h 1615038"/>
              <a:gd name="connsiteX1" fmla="*/ 538202 w 1664969"/>
              <a:gd name="connsiteY1" fmla="*/ 93182 h 1615038"/>
              <a:gd name="connsiteX2" fmla="*/ 1234191 w 1664969"/>
              <a:gd name="connsiteY2" fmla="*/ 0 h 1615038"/>
              <a:gd name="connsiteX3" fmla="*/ 1664969 w 1664969"/>
              <a:gd name="connsiteY3" fmla="*/ 648220 h 1615038"/>
              <a:gd name="connsiteX4" fmla="*/ 1227558 w 1664969"/>
              <a:gd name="connsiteY4" fmla="*/ 1261014 h 1615038"/>
              <a:gd name="connsiteX5" fmla="*/ 263809 w 1664969"/>
              <a:gd name="connsiteY5" fmla="*/ 1615038 h 1615038"/>
              <a:gd name="connsiteX6" fmla="*/ 0 w 1664969"/>
              <a:gd name="connsiteY6" fmla="*/ 657919 h 1615038"/>
              <a:gd name="connsiteX0" fmla="*/ 0 w 1546566"/>
              <a:gd name="connsiteY0" fmla="*/ 657919 h 1615038"/>
              <a:gd name="connsiteX1" fmla="*/ 538202 w 1546566"/>
              <a:gd name="connsiteY1" fmla="*/ 93182 h 1615038"/>
              <a:gd name="connsiteX2" fmla="*/ 1234191 w 1546566"/>
              <a:gd name="connsiteY2" fmla="*/ 0 h 1615038"/>
              <a:gd name="connsiteX3" fmla="*/ 1546566 w 1546566"/>
              <a:gd name="connsiteY3" fmla="*/ 650174 h 1615038"/>
              <a:gd name="connsiteX4" fmla="*/ 1227558 w 1546566"/>
              <a:gd name="connsiteY4" fmla="*/ 1261014 h 1615038"/>
              <a:gd name="connsiteX5" fmla="*/ 263809 w 1546566"/>
              <a:gd name="connsiteY5" fmla="*/ 1615038 h 1615038"/>
              <a:gd name="connsiteX6" fmla="*/ 0 w 1546566"/>
              <a:gd name="connsiteY6" fmla="*/ 657919 h 1615038"/>
              <a:gd name="connsiteX0" fmla="*/ 0 w 1546566"/>
              <a:gd name="connsiteY0" fmla="*/ 657919 h 1518248"/>
              <a:gd name="connsiteX1" fmla="*/ 538202 w 1546566"/>
              <a:gd name="connsiteY1" fmla="*/ 93182 h 1518248"/>
              <a:gd name="connsiteX2" fmla="*/ 1234191 w 1546566"/>
              <a:gd name="connsiteY2" fmla="*/ 0 h 1518248"/>
              <a:gd name="connsiteX3" fmla="*/ 1546566 w 1546566"/>
              <a:gd name="connsiteY3" fmla="*/ 650174 h 1518248"/>
              <a:gd name="connsiteX4" fmla="*/ 1227558 w 1546566"/>
              <a:gd name="connsiteY4" fmla="*/ 1261014 h 1518248"/>
              <a:gd name="connsiteX5" fmla="*/ 373944 w 1546566"/>
              <a:gd name="connsiteY5" fmla="*/ 1518248 h 1518248"/>
              <a:gd name="connsiteX6" fmla="*/ 0 w 1546566"/>
              <a:gd name="connsiteY6" fmla="*/ 657919 h 1518248"/>
              <a:gd name="connsiteX0" fmla="*/ 0 w 1546566"/>
              <a:gd name="connsiteY0" fmla="*/ 572069 h 1432398"/>
              <a:gd name="connsiteX1" fmla="*/ 538202 w 1546566"/>
              <a:gd name="connsiteY1" fmla="*/ 7332 h 1432398"/>
              <a:gd name="connsiteX2" fmla="*/ 1177507 w 1546566"/>
              <a:gd name="connsiteY2" fmla="*/ 0 h 1432398"/>
              <a:gd name="connsiteX3" fmla="*/ 1546566 w 1546566"/>
              <a:gd name="connsiteY3" fmla="*/ 564324 h 1432398"/>
              <a:gd name="connsiteX4" fmla="*/ 1227558 w 1546566"/>
              <a:gd name="connsiteY4" fmla="*/ 1175164 h 1432398"/>
              <a:gd name="connsiteX5" fmla="*/ 373944 w 1546566"/>
              <a:gd name="connsiteY5" fmla="*/ 1432398 h 1432398"/>
              <a:gd name="connsiteX6" fmla="*/ 0 w 1546566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227558 w 1484490"/>
              <a:gd name="connsiteY4" fmla="*/ 1175164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484490"/>
              <a:gd name="connsiteY0" fmla="*/ 572069 h 1432398"/>
              <a:gd name="connsiteX1" fmla="*/ 538202 w 1484490"/>
              <a:gd name="connsiteY1" fmla="*/ 7332 h 1432398"/>
              <a:gd name="connsiteX2" fmla="*/ 1177507 w 1484490"/>
              <a:gd name="connsiteY2" fmla="*/ 0 h 1432398"/>
              <a:gd name="connsiteX3" fmla="*/ 1484490 w 1484490"/>
              <a:gd name="connsiteY3" fmla="*/ 560321 h 1432398"/>
              <a:gd name="connsiteX4" fmla="*/ 1185967 w 1484490"/>
              <a:gd name="connsiteY4" fmla="*/ 1126130 h 1432398"/>
              <a:gd name="connsiteX5" fmla="*/ 373944 w 1484490"/>
              <a:gd name="connsiteY5" fmla="*/ 1432398 h 1432398"/>
              <a:gd name="connsiteX6" fmla="*/ 0 w 1484490"/>
              <a:gd name="connsiteY6" fmla="*/ 572069 h 1432398"/>
              <a:gd name="connsiteX0" fmla="*/ 0 w 1376047"/>
              <a:gd name="connsiteY0" fmla="*/ 575866 h 1432398"/>
              <a:gd name="connsiteX1" fmla="*/ 429759 w 1376047"/>
              <a:gd name="connsiteY1" fmla="*/ 7332 h 1432398"/>
              <a:gd name="connsiteX2" fmla="*/ 1069064 w 1376047"/>
              <a:gd name="connsiteY2" fmla="*/ 0 h 1432398"/>
              <a:gd name="connsiteX3" fmla="*/ 1376047 w 1376047"/>
              <a:gd name="connsiteY3" fmla="*/ 560321 h 1432398"/>
              <a:gd name="connsiteX4" fmla="*/ 1077524 w 1376047"/>
              <a:gd name="connsiteY4" fmla="*/ 1126130 h 1432398"/>
              <a:gd name="connsiteX5" fmla="*/ 265501 w 1376047"/>
              <a:gd name="connsiteY5" fmla="*/ 1432398 h 1432398"/>
              <a:gd name="connsiteX6" fmla="*/ 0 w 1376047"/>
              <a:gd name="connsiteY6" fmla="*/ 575866 h 1432398"/>
              <a:gd name="connsiteX0" fmla="*/ 0 w 1376047"/>
              <a:gd name="connsiteY0" fmla="*/ 663163 h 1519695"/>
              <a:gd name="connsiteX1" fmla="*/ 375125 w 1376047"/>
              <a:gd name="connsiteY1" fmla="*/ 0 h 1519695"/>
              <a:gd name="connsiteX2" fmla="*/ 1069064 w 1376047"/>
              <a:gd name="connsiteY2" fmla="*/ 87297 h 1519695"/>
              <a:gd name="connsiteX3" fmla="*/ 1376047 w 1376047"/>
              <a:gd name="connsiteY3" fmla="*/ 647618 h 1519695"/>
              <a:gd name="connsiteX4" fmla="*/ 1077524 w 1376047"/>
              <a:gd name="connsiteY4" fmla="*/ 1213427 h 1519695"/>
              <a:gd name="connsiteX5" fmla="*/ 265501 w 1376047"/>
              <a:gd name="connsiteY5" fmla="*/ 1519695 h 1519695"/>
              <a:gd name="connsiteX6" fmla="*/ 0 w 1376047"/>
              <a:gd name="connsiteY6" fmla="*/ 663163 h 1519695"/>
              <a:gd name="connsiteX0" fmla="*/ 0 w 1376047"/>
              <a:gd name="connsiteY0" fmla="*/ 672448 h 1528980"/>
              <a:gd name="connsiteX1" fmla="*/ 375125 w 1376047"/>
              <a:gd name="connsiteY1" fmla="*/ 9285 h 1528980"/>
              <a:gd name="connsiteX2" fmla="*/ 1132833 w 1376047"/>
              <a:gd name="connsiteY2" fmla="*/ 0 h 1528980"/>
              <a:gd name="connsiteX3" fmla="*/ 1376047 w 1376047"/>
              <a:gd name="connsiteY3" fmla="*/ 656903 h 1528980"/>
              <a:gd name="connsiteX4" fmla="*/ 1077524 w 1376047"/>
              <a:gd name="connsiteY4" fmla="*/ 1222712 h 1528980"/>
              <a:gd name="connsiteX5" fmla="*/ 265501 w 1376047"/>
              <a:gd name="connsiteY5" fmla="*/ 1528980 h 1528980"/>
              <a:gd name="connsiteX6" fmla="*/ 0 w 1376047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077524 w 1450960"/>
              <a:gd name="connsiteY4" fmla="*/ 1222712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528980"/>
              <a:gd name="connsiteX1" fmla="*/ 375125 w 1450960"/>
              <a:gd name="connsiteY1" fmla="*/ 9285 h 1528980"/>
              <a:gd name="connsiteX2" fmla="*/ 1132833 w 1450960"/>
              <a:gd name="connsiteY2" fmla="*/ 0 h 1528980"/>
              <a:gd name="connsiteX3" fmla="*/ 1450960 w 1450960"/>
              <a:gd name="connsiteY3" fmla="*/ 660136 h 1528980"/>
              <a:gd name="connsiteX4" fmla="*/ 1125637 w 1450960"/>
              <a:gd name="connsiteY4" fmla="*/ 1294544 h 1528980"/>
              <a:gd name="connsiteX5" fmla="*/ 265501 w 1450960"/>
              <a:gd name="connsiteY5" fmla="*/ 1528980 h 1528980"/>
              <a:gd name="connsiteX6" fmla="*/ 0 w 1450960"/>
              <a:gd name="connsiteY6" fmla="*/ 672448 h 1528980"/>
              <a:gd name="connsiteX0" fmla="*/ 0 w 1450960"/>
              <a:gd name="connsiteY0" fmla="*/ 672448 h 1634188"/>
              <a:gd name="connsiteX1" fmla="*/ 375125 w 1450960"/>
              <a:gd name="connsiteY1" fmla="*/ 9285 h 1634188"/>
              <a:gd name="connsiteX2" fmla="*/ 1132833 w 1450960"/>
              <a:gd name="connsiteY2" fmla="*/ 0 h 1634188"/>
              <a:gd name="connsiteX3" fmla="*/ 1450960 w 1450960"/>
              <a:gd name="connsiteY3" fmla="*/ 660136 h 1634188"/>
              <a:gd name="connsiteX4" fmla="*/ 1125637 w 1450960"/>
              <a:gd name="connsiteY4" fmla="*/ 1294544 h 1634188"/>
              <a:gd name="connsiteX5" fmla="*/ 186790 w 1450960"/>
              <a:gd name="connsiteY5" fmla="*/ 1634188 h 1634188"/>
              <a:gd name="connsiteX6" fmla="*/ 0 w 1450960"/>
              <a:gd name="connsiteY6" fmla="*/ 672448 h 1634188"/>
              <a:gd name="connsiteX0" fmla="*/ 0 w 1450960"/>
              <a:gd name="connsiteY0" fmla="*/ 672448 h 1348087"/>
              <a:gd name="connsiteX1" fmla="*/ 375125 w 1450960"/>
              <a:gd name="connsiteY1" fmla="*/ 9285 h 1348087"/>
              <a:gd name="connsiteX2" fmla="*/ 1132833 w 1450960"/>
              <a:gd name="connsiteY2" fmla="*/ 0 h 1348087"/>
              <a:gd name="connsiteX3" fmla="*/ 1450960 w 1450960"/>
              <a:gd name="connsiteY3" fmla="*/ 660136 h 1348087"/>
              <a:gd name="connsiteX4" fmla="*/ 1125637 w 1450960"/>
              <a:gd name="connsiteY4" fmla="*/ 1294544 h 1348087"/>
              <a:gd name="connsiteX5" fmla="*/ 360280 w 1450960"/>
              <a:gd name="connsiteY5" fmla="*/ 1348087 h 1348087"/>
              <a:gd name="connsiteX6" fmla="*/ 0 w 1450960"/>
              <a:gd name="connsiteY6" fmla="*/ 672448 h 1348087"/>
              <a:gd name="connsiteX0" fmla="*/ 0 w 1729922"/>
              <a:gd name="connsiteY0" fmla="*/ 660851 h 1348087"/>
              <a:gd name="connsiteX1" fmla="*/ 654087 w 1729922"/>
              <a:gd name="connsiteY1" fmla="*/ 9285 h 1348087"/>
              <a:gd name="connsiteX2" fmla="*/ 1411795 w 1729922"/>
              <a:gd name="connsiteY2" fmla="*/ 0 h 1348087"/>
              <a:gd name="connsiteX3" fmla="*/ 1729922 w 1729922"/>
              <a:gd name="connsiteY3" fmla="*/ 660136 h 1348087"/>
              <a:gd name="connsiteX4" fmla="*/ 1404599 w 1729922"/>
              <a:gd name="connsiteY4" fmla="*/ 1294544 h 1348087"/>
              <a:gd name="connsiteX5" fmla="*/ 639242 w 1729922"/>
              <a:gd name="connsiteY5" fmla="*/ 1348087 h 1348087"/>
              <a:gd name="connsiteX6" fmla="*/ 0 w 1729922"/>
              <a:gd name="connsiteY6" fmla="*/ 660851 h 1348087"/>
              <a:gd name="connsiteX0" fmla="*/ 0 w 1825527"/>
              <a:gd name="connsiteY0" fmla="*/ 656284 h 1348087"/>
              <a:gd name="connsiteX1" fmla="*/ 749692 w 1825527"/>
              <a:gd name="connsiteY1" fmla="*/ 9285 h 1348087"/>
              <a:gd name="connsiteX2" fmla="*/ 1507400 w 1825527"/>
              <a:gd name="connsiteY2" fmla="*/ 0 h 1348087"/>
              <a:gd name="connsiteX3" fmla="*/ 1825527 w 1825527"/>
              <a:gd name="connsiteY3" fmla="*/ 660136 h 1348087"/>
              <a:gd name="connsiteX4" fmla="*/ 1500204 w 1825527"/>
              <a:gd name="connsiteY4" fmla="*/ 1294544 h 1348087"/>
              <a:gd name="connsiteX5" fmla="*/ 734847 w 1825527"/>
              <a:gd name="connsiteY5" fmla="*/ 1348087 h 1348087"/>
              <a:gd name="connsiteX6" fmla="*/ 0 w 1825527"/>
              <a:gd name="connsiteY6" fmla="*/ 656284 h 1348087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507400 w 1825527"/>
              <a:gd name="connsiteY2" fmla="*/ 341453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825527"/>
              <a:gd name="connsiteY0" fmla="*/ 997737 h 1689540"/>
              <a:gd name="connsiteX1" fmla="*/ 540553 w 1825527"/>
              <a:gd name="connsiteY1" fmla="*/ 0 h 1689540"/>
              <a:gd name="connsiteX2" fmla="*/ 1689309 w 1825527"/>
              <a:gd name="connsiteY2" fmla="*/ 23926 h 1689540"/>
              <a:gd name="connsiteX3" fmla="*/ 1825527 w 1825527"/>
              <a:gd name="connsiteY3" fmla="*/ 1001589 h 1689540"/>
              <a:gd name="connsiteX4" fmla="*/ 1500204 w 1825527"/>
              <a:gd name="connsiteY4" fmla="*/ 1635997 h 1689540"/>
              <a:gd name="connsiteX5" fmla="*/ 734847 w 1825527"/>
              <a:gd name="connsiteY5" fmla="*/ 1689540 h 1689540"/>
              <a:gd name="connsiteX6" fmla="*/ 0 w 1825527"/>
              <a:gd name="connsiteY6" fmla="*/ 997737 h 1689540"/>
              <a:gd name="connsiteX0" fmla="*/ 0 w 1903316"/>
              <a:gd name="connsiteY0" fmla="*/ 997737 h 1689540"/>
              <a:gd name="connsiteX1" fmla="*/ 540553 w 1903316"/>
              <a:gd name="connsiteY1" fmla="*/ 0 h 1689540"/>
              <a:gd name="connsiteX2" fmla="*/ 1689309 w 1903316"/>
              <a:gd name="connsiteY2" fmla="*/ 23926 h 1689540"/>
              <a:gd name="connsiteX3" fmla="*/ 1903316 w 1903316"/>
              <a:gd name="connsiteY3" fmla="*/ 1009802 h 1689540"/>
              <a:gd name="connsiteX4" fmla="*/ 1500204 w 1903316"/>
              <a:gd name="connsiteY4" fmla="*/ 1635997 h 1689540"/>
              <a:gd name="connsiteX5" fmla="*/ 734847 w 1903316"/>
              <a:gd name="connsiteY5" fmla="*/ 1689540 h 1689540"/>
              <a:gd name="connsiteX6" fmla="*/ 0 w 1903316"/>
              <a:gd name="connsiteY6" fmla="*/ 997737 h 1689540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734847 w 1903316"/>
              <a:gd name="connsiteY5" fmla="*/ 1689540 h 1773344"/>
              <a:gd name="connsiteX6" fmla="*/ 0 w 1903316"/>
              <a:gd name="connsiteY6" fmla="*/ 997737 h 1773344"/>
              <a:gd name="connsiteX0" fmla="*/ 0 w 1903316"/>
              <a:gd name="connsiteY0" fmla="*/ 997737 h 1773344"/>
              <a:gd name="connsiteX1" fmla="*/ 540553 w 1903316"/>
              <a:gd name="connsiteY1" fmla="*/ 0 h 1773344"/>
              <a:gd name="connsiteX2" fmla="*/ 1689309 w 1903316"/>
              <a:gd name="connsiteY2" fmla="*/ 23926 h 1773344"/>
              <a:gd name="connsiteX3" fmla="*/ 1903316 w 1903316"/>
              <a:gd name="connsiteY3" fmla="*/ 1009802 h 1773344"/>
              <a:gd name="connsiteX4" fmla="*/ 1572861 w 1903316"/>
              <a:gd name="connsiteY4" fmla="*/ 1773344 h 1773344"/>
              <a:gd name="connsiteX5" fmla="*/ 690229 w 1903316"/>
              <a:gd name="connsiteY5" fmla="*/ 1761784 h 1773344"/>
              <a:gd name="connsiteX6" fmla="*/ 0 w 1903316"/>
              <a:gd name="connsiteY6" fmla="*/ 997737 h 1773344"/>
              <a:gd name="connsiteX0" fmla="*/ 0 w 1822652"/>
              <a:gd name="connsiteY0" fmla="*/ 1010930 h 1773344"/>
              <a:gd name="connsiteX1" fmla="*/ 459889 w 1822652"/>
              <a:gd name="connsiteY1" fmla="*/ 0 h 1773344"/>
              <a:gd name="connsiteX2" fmla="*/ 1608645 w 1822652"/>
              <a:gd name="connsiteY2" fmla="*/ 23926 h 1773344"/>
              <a:gd name="connsiteX3" fmla="*/ 1822652 w 1822652"/>
              <a:gd name="connsiteY3" fmla="*/ 1009802 h 1773344"/>
              <a:gd name="connsiteX4" fmla="*/ 1492197 w 1822652"/>
              <a:gd name="connsiteY4" fmla="*/ 1773344 h 1773344"/>
              <a:gd name="connsiteX5" fmla="*/ 609565 w 1822652"/>
              <a:gd name="connsiteY5" fmla="*/ 1761784 h 1773344"/>
              <a:gd name="connsiteX6" fmla="*/ 0 w 1822652"/>
              <a:gd name="connsiteY6" fmla="*/ 1010930 h 177334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1822652" h="1773344">
                <a:moveTo>
                  <a:pt x="0" y="1010930"/>
                </a:moveTo>
                <a:lnTo>
                  <a:pt x="459889" y="0"/>
                </a:lnTo>
                <a:lnTo>
                  <a:pt x="1608645" y="23926"/>
                </a:lnTo>
                <a:lnTo>
                  <a:pt x="1822652" y="1009802"/>
                </a:lnTo>
                <a:lnTo>
                  <a:pt x="1492197" y="1773344"/>
                </a:lnTo>
                <a:lnTo>
                  <a:pt x="609565" y="1761784"/>
                </a:lnTo>
                <a:lnTo>
                  <a:pt x="0" y="1010930"/>
                </a:lnTo>
                <a:close/>
              </a:path>
            </a:pathLst>
          </a:custGeom>
          <a:noFill/>
          <a:ln>
            <a:solidFill>
              <a:srgbClr val="4756A0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37AAA25-7C88-1AD0-0C1B-918F884DB7A1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УСТЬ-КАТАВСКОГО ГОРОДСКОГО ОКРУГА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1A27BD99-917B-7737-9E7F-7A8F57A2CA4C}"/>
              </a:ext>
            </a:extLst>
          </p:cNvPr>
          <p:cNvSpPr txBox="1"/>
          <p:nvPr/>
        </p:nvSpPr>
        <p:spPr>
          <a:xfrm>
            <a:off x="627015" y="550177"/>
            <a:ext cx="8827377" cy="73866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СОЦИАЛЬНО-ЭКОНОМИЧЕСКИЕ ПОКАЗАТЕЛИ</a:t>
            </a:r>
          </a:p>
          <a:p>
            <a:r>
              <a:rPr lang="ru-RU" sz="2400" dirty="0">
                <a:latin typeface="Arial" panose="020B0604020202020204" pitchFamily="34" charset="0"/>
                <a:cs typeface="Arial" panose="020B0604020202020204" pitchFamily="34" charset="0"/>
              </a:rPr>
              <a:t>УСТЬ-КАТАВСКОГО ГОРОДСКОГО</a:t>
            </a:r>
            <a:r>
              <a:rPr lang="ru-ID" sz="2400" dirty="0">
                <a:latin typeface="Arial" panose="020B0604020202020204" pitchFamily="34" charset="0"/>
                <a:cs typeface="Arial" panose="020B0604020202020204" pitchFamily="34" charset="0"/>
              </a:rPr>
              <a:t> ОКРУГА</a:t>
            </a:r>
          </a:p>
        </p:txBody>
      </p:sp>
    </p:spTree>
    <p:extLst>
      <p:ext uri="{BB962C8B-B14F-4D97-AF65-F5344CB8AC3E}">
        <p14:creationId xmlns:p14="http://schemas.microsoft.com/office/powerpoint/2010/main" val="39401698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Скругленный прямоугольник 73">
            <a:extLst>
              <a:ext uri="{FF2B5EF4-FFF2-40B4-BE49-F238E27FC236}">
                <a16:creationId xmlns:a16="http://schemas.microsoft.com/office/drawing/2014/main" id="{2B56E9F4-E4FE-07B5-1673-7C188D637F75}"/>
              </a:ext>
            </a:extLst>
          </p:cNvPr>
          <p:cNvSpPr/>
          <p:nvPr/>
        </p:nvSpPr>
        <p:spPr>
          <a:xfrm>
            <a:off x="7623954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4E843EC5-B93D-014D-3D45-983FBD45BCAE}"/>
              </a:ext>
            </a:extLst>
          </p:cNvPr>
          <p:cNvSpPr txBox="1"/>
          <p:nvPr/>
        </p:nvSpPr>
        <p:spPr>
          <a:xfrm>
            <a:off x="7826548" y="4848841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безработные граждане*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7" name="Скругленный прямоугольник 76">
            <a:extLst>
              <a:ext uri="{FF2B5EF4-FFF2-40B4-BE49-F238E27FC236}">
                <a16:creationId xmlns:a16="http://schemas.microsoft.com/office/drawing/2014/main" id="{4EAC095F-9D74-7D49-4901-E85F2AE217CA}"/>
              </a:ext>
            </a:extLst>
          </p:cNvPr>
          <p:cNvSpPr/>
          <p:nvPr/>
        </p:nvSpPr>
        <p:spPr>
          <a:xfrm>
            <a:off x="7823310" y="5612438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8049 чел.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8" name="Скругленный прямоугольник 47">
            <a:extLst>
              <a:ext uri="{FF2B5EF4-FFF2-40B4-BE49-F238E27FC236}">
                <a16:creationId xmlns:a16="http://schemas.microsoft.com/office/drawing/2014/main" id="{4C7367CC-2C8F-E4DC-E8B8-3D16B5436723}"/>
              </a:ext>
            </a:extLst>
          </p:cNvPr>
          <p:cNvSpPr/>
          <p:nvPr/>
        </p:nvSpPr>
        <p:spPr>
          <a:xfrm>
            <a:off x="5296223" y="1847741"/>
            <a:ext cx="4491371" cy="1928168"/>
          </a:xfrm>
          <a:prstGeom prst="roundRect">
            <a:avLst>
              <a:gd name="adj" fmla="val 1231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1" name="Скругленный прямоугольник 10">
            <a:extLst>
              <a:ext uri="{FF2B5EF4-FFF2-40B4-BE49-F238E27FC236}">
                <a16:creationId xmlns:a16="http://schemas.microsoft.com/office/drawing/2014/main" id="{9CA13AC4-7435-DEEE-4605-E265104DD5A0}"/>
              </a:ext>
            </a:extLst>
          </p:cNvPr>
          <p:cNvSpPr/>
          <p:nvPr/>
        </p:nvSpPr>
        <p:spPr>
          <a:xfrm>
            <a:off x="5296225" y="1400274"/>
            <a:ext cx="4491371" cy="829218"/>
          </a:xfrm>
          <a:prstGeom prst="roundRect">
            <a:avLst>
              <a:gd name="adj" fmla="val 3062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4" name="Скругленный прямоугольник 13">
            <a:extLst>
              <a:ext uri="{FF2B5EF4-FFF2-40B4-BE49-F238E27FC236}">
                <a16:creationId xmlns:a16="http://schemas.microsoft.com/office/drawing/2014/main" id="{3A2C6274-4B9B-F40B-8680-725F6BB96DFB}"/>
              </a:ext>
            </a:extLst>
          </p:cNvPr>
          <p:cNvSpPr/>
          <p:nvPr/>
        </p:nvSpPr>
        <p:spPr>
          <a:xfrm>
            <a:off x="5296225" y="3931822"/>
            <a:ext cx="2160000" cy="2376000"/>
          </a:xfrm>
          <a:prstGeom prst="roundRect">
            <a:avLst>
              <a:gd name="adj" fmla="val 12575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875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занятость и доходы населения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576C8BFA-FA03-9B4C-0957-FEDBCCA21685}"/>
              </a:ext>
            </a:extLst>
          </p:cNvPr>
          <p:cNvSpPr txBox="1"/>
          <p:nvPr/>
        </p:nvSpPr>
        <p:spPr>
          <a:xfrm>
            <a:off x="627016" y="1678464"/>
            <a:ext cx="446988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88543F39-1862-225F-676D-5EA9ED5042F5}"/>
              </a:ext>
            </a:extLst>
          </p:cNvPr>
          <p:cNvSpPr/>
          <p:nvPr/>
        </p:nvSpPr>
        <p:spPr>
          <a:xfrm>
            <a:off x="627015" y="3931822"/>
            <a:ext cx="4497839" cy="2376000"/>
          </a:xfrm>
          <a:prstGeom prst="roundRect">
            <a:avLst>
              <a:gd name="adj" fmla="val 1220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graphicFrame>
        <p:nvGraphicFramePr>
          <p:cNvPr id="18" name="Диаграмма 17">
            <a:extLst>
              <a:ext uri="{FF2B5EF4-FFF2-40B4-BE49-F238E27FC236}">
                <a16:creationId xmlns:a16="http://schemas.microsoft.com/office/drawing/2014/main" id="{C9CC9D82-BE37-F183-FE0F-F5EC16E99A0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720659396"/>
              </p:ext>
            </p:extLst>
          </p:nvPr>
        </p:nvGraphicFramePr>
        <p:xfrm>
          <a:off x="836567" y="2046834"/>
          <a:ext cx="3306015" cy="167323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23" name="TextBox 22">
            <a:extLst>
              <a:ext uri="{FF2B5EF4-FFF2-40B4-BE49-F238E27FC236}">
                <a16:creationId xmlns:a16="http://schemas.microsoft.com/office/drawing/2014/main" id="{97D06431-2278-115D-A93F-C4A505FF50CB}"/>
              </a:ext>
            </a:extLst>
          </p:cNvPr>
          <p:cNvSpPr txBox="1"/>
          <p:nvPr/>
        </p:nvSpPr>
        <p:spPr>
          <a:xfrm>
            <a:off x="627016" y="4210011"/>
            <a:ext cx="4469886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СРЕДНЕМЕСЯЧНАЯ ЗАРАБОТНАЯ ПЛАТА РАБОТНИКОВ</a:t>
            </a:r>
          </a:p>
          <a:p>
            <a:pPr algn="ctr"/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 ОТРАСЛЯМ В 2025 ГОДУ</a:t>
            </a:r>
          </a:p>
        </p:txBody>
      </p:sp>
      <p:graphicFrame>
        <p:nvGraphicFramePr>
          <p:cNvPr id="24" name="Диаграмма 23">
            <a:extLst>
              <a:ext uri="{FF2B5EF4-FFF2-40B4-BE49-F238E27FC236}">
                <a16:creationId xmlns:a16="http://schemas.microsoft.com/office/drawing/2014/main" id="{28A48725-C2BB-5FD4-9E15-191D5785456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09941795"/>
              </p:ext>
            </p:extLst>
          </p:nvPr>
        </p:nvGraphicFramePr>
        <p:xfrm>
          <a:off x="870857" y="4578382"/>
          <a:ext cx="3377472" cy="154684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cxnSp>
        <p:nvCxnSpPr>
          <p:cNvPr id="28" name="Прямая соединительная линия 27">
            <a:extLst>
              <a:ext uri="{FF2B5EF4-FFF2-40B4-BE49-F238E27FC236}">
                <a16:creationId xmlns:a16="http://schemas.microsoft.com/office/drawing/2014/main" id="{9172FE0D-553A-FE0F-3A47-C64F9D09AA29}"/>
              </a:ext>
            </a:extLst>
          </p:cNvPr>
          <p:cNvCxnSpPr>
            <a:cxnSpLocks/>
          </p:cNvCxnSpPr>
          <p:nvPr/>
        </p:nvCxnSpPr>
        <p:spPr>
          <a:xfrm>
            <a:off x="4136117" y="2034900"/>
            <a:ext cx="0" cy="1498009"/>
          </a:xfrm>
          <a:prstGeom prst="line">
            <a:avLst/>
          </a:prstGeom>
          <a:ln w="12700">
            <a:solidFill>
              <a:srgbClr val="4756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5" name="Таблица 44">
            <a:extLst>
              <a:ext uri="{FF2B5EF4-FFF2-40B4-BE49-F238E27FC236}">
                <a16:creationId xmlns:a16="http://schemas.microsoft.com/office/drawing/2014/main" id="{01D18615-3BD4-9047-32C3-3CA2012B6FD4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239478162"/>
              </p:ext>
            </p:extLst>
          </p:nvPr>
        </p:nvGraphicFramePr>
        <p:xfrm>
          <a:off x="5289759" y="1400273"/>
          <a:ext cx="4497840" cy="237563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0433">
                  <a:extLst>
                    <a:ext uri="{9D8B030D-6E8A-4147-A177-3AD203B41FA5}">
                      <a16:colId xmlns:a16="http://schemas.microsoft.com/office/drawing/2014/main" val="3318199641"/>
                    </a:ext>
                  </a:extLst>
                </a:gridCol>
                <a:gridCol w="498487">
                  <a:extLst>
                    <a:ext uri="{9D8B030D-6E8A-4147-A177-3AD203B41FA5}">
                      <a16:colId xmlns:a16="http://schemas.microsoft.com/office/drawing/2014/main" val="1343176932"/>
                    </a:ext>
                  </a:extLst>
                </a:gridCol>
                <a:gridCol w="1124460">
                  <a:extLst>
                    <a:ext uri="{9D8B030D-6E8A-4147-A177-3AD203B41FA5}">
                      <a16:colId xmlns:a16="http://schemas.microsoft.com/office/drawing/2014/main" val="2111604541"/>
                    </a:ext>
                  </a:extLst>
                </a:gridCol>
                <a:gridCol w="1124460">
                  <a:extLst>
                    <a:ext uri="{9D8B030D-6E8A-4147-A177-3AD203B41FA5}">
                      <a16:colId xmlns:a16="http://schemas.microsoft.com/office/drawing/2014/main" val="2298273598"/>
                    </a:ext>
                  </a:extLst>
                </a:gridCol>
              </a:tblGrid>
              <a:tr h="337877">
                <a:tc>
                  <a:txBody>
                    <a:bodyPr/>
                    <a:lstStyle/>
                    <a:p>
                      <a:pPr algn="ctr"/>
                      <a:r>
                        <a:rPr lang="ru-ID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ПОКАЗАТЕЛИ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ЕД. ИЗМ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</a:t>
                      </a:r>
                      <a:r>
                        <a:rPr lang="ru-ID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</a:t>
                      </a:r>
                    </a:p>
                  </a:txBody>
                  <a:tcPr anchor="ctr"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</a:t>
                      </a:r>
                      <a:r>
                        <a:rPr lang="ru-RU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</a:t>
                      </a:r>
                      <a:r>
                        <a:rPr lang="ru-ID" sz="6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ГОД</a:t>
                      </a:r>
                    </a:p>
                  </a:txBody>
                  <a:tcPr anchor="ctr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968852991"/>
                  </a:ext>
                </a:extLst>
              </a:tr>
              <a:tr h="407552">
                <a:tc rowSpan="2">
                  <a:txBody>
                    <a:bodyPr/>
                    <a:lstStyle/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ID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реднемесячная заработная плата одного работающего         по полному кругу предприятий</a:t>
                      </a: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44 925,8</a:t>
                      </a:r>
                      <a:endParaRPr lang="ru-ID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57 046,3</a:t>
                      </a:r>
                      <a:endParaRPr lang="ru-ID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35506270"/>
                  </a:ext>
                </a:extLst>
              </a:tr>
              <a:tr h="407552">
                <a:tc vMerge="1">
                  <a:txBody>
                    <a:bodyPr/>
                    <a:lstStyle/>
                    <a:p>
                      <a:endParaRPr lang="ru-ID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ID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122,4*</a:t>
                      </a:r>
                      <a:endParaRPr lang="ru-ID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ID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122,3</a:t>
                      </a:r>
                      <a:r>
                        <a:rPr lang="en-US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*</a:t>
                      </a:r>
                      <a:endParaRPr lang="ru-ID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67235586"/>
                  </a:ext>
                </a:extLst>
              </a:tr>
              <a:tr h="407552">
                <a:tc>
                  <a:txBody>
                    <a:bodyPr/>
                    <a:lstStyle/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</a:t>
                      </a:r>
                      <a:r>
                        <a:rPr lang="ru-ID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реднемесячная заработная плата (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Челябинской </a:t>
                      </a:r>
                      <a:r>
                        <a:rPr lang="ru-ID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области)</a:t>
                      </a:r>
                      <a:endParaRPr lang="ru-ID" sz="700" b="0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ID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руб.</a:t>
                      </a: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62 970,0</a:t>
                      </a:r>
                      <a:endParaRPr lang="ru-ID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77 158,5</a:t>
                      </a:r>
                      <a:endParaRPr lang="ru-ID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91879490"/>
                  </a:ext>
                </a:extLst>
              </a:tr>
              <a:tr h="407552">
                <a:tc>
                  <a:txBody>
                    <a:bodyPr/>
                    <a:lstStyle/>
                    <a:p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реальная</a:t>
                      </a:r>
                      <a:r>
                        <a:rPr lang="ru-ID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заработная плата </a:t>
                      </a:r>
                    </a:p>
                  </a:txBody>
                  <a:tcPr marL="144000"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ID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111,0</a:t>
                      </a:r>
                      <a:endParaRPr lang="ru-ID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115,6</a:t>
                      </a:r>
                      <a:endParaRPr lang="ru-ID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anchor="ctr">
                    <a:solidFill>
                      <a:srgbClr val="F1F1F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30292117"/>
                  </a:ext>
                </a:extLst>
              </a:tr>
              <a:tr h="407552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реальная</a:t>
                      </a:r>
                      <a:r>
                        <a:rPr lang="ru-ID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заработная плата </a:t>
                      </a:r>
                    </a:p>
                    <a:p>
                      <a:r>
                        <a:rPr lang="ru-ID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(</a:t>
                      </a: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 Челябинской области</a:t>
                      </a:r>
                      <a:r>
                        <a:rPr lang="ru-ID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144000"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</a:t>
                      </a:r>
                      <a:endParaRPr lang="ru-ID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110,2</a:t>
                      </a:r>
                      <a:endParaRPr lang="ru-ID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700" b="1" i="0" dirty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113,7</a:t>
                      </a:r>
                      <a:endParaRPr lang="ru-ID" sz="700" b="1" i="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 marB="72000" anchor="ctr"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165497627"/>
                  </a:ext>
                </a:extLst>
              </a:tr>
            </a:tbl>
          </a:graphicData>
        </a:graphic>
      </p:graphicFrame>
      <p:sp>
        <p:nvSpPr>
          <p:cNvPr id="60" name="TextBox 59">
            <a:extLst>
              <a:ext uri="{FF2B5EF4-FFF2-40B4-BE49-F238E27FC236}">
                <a16:creationId xmlns:a16="http://schemas.microsoft.com/office/drawing/2014/main" id="{7326AD10-2947-EFC3-9FD0-462C38686134}"/>
              </a:ext>
            </a:extLst>
          </p:cNvPr>
          <p:cNvSpPr txBox="1"/>
          <p:nvPr/>
        </p:nvSpPr>
        <p:spPr>
          <a:xfrm>
            <a:off x="627015" y="3804062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</a:t>
            </a:r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2021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году</a:t>
            </a:r>
            <a:endParaRPr lang="ru-ID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" name="TextBox 60">
            <a:extLst>
              <a:ext uri="{FF2B5EF4-FFF2-40B4-BE49-F238E27FC236}">
                <a16:creationId xmlns:a16="http://schemas.microsoft.com/office/drawing/2014/main" id="{202ED880-7F9C-7522-6A34-8939D1C06451}"/>
              </a:ext>
            </a:extLst>
          </p:cNvPr>
          <p:cNvSpPr txBox="1"/>
          <p:nvPr/>
        </p:nvSpPr>
        <p:spPr>
          <a:xfrm>
            <a:off x="5316390" y="3804062"/>
            <a:ext cx="4277517" cy="9233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*</a:t>
            </a:r>
            <a:r>
              <a:rPr lang="ru-RU" sz="600" i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темп роста указан в процентах к предыдущему году</a:t>
            </a:r>
            <a:endParaRPr lang="ru-ID" sz="600" i="1" dirty="0">
              <a:solidFill>
                <a:srgbClr val="A6A6A6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7" name="TextBox 66">
            <a:extLst>
              <a:ext uri="{FF2B5EF4-FFF2-40B4-BE49-F238E27FC236}">
                <a16:creationId xmlns:a16="http://schemas.microsoft.com/office/drawing/2014/main" id="{423ED422-DF9E-9D1D-A2F9-831F081A251F}"/>
              </a:ext>
            </a:extLst>
          </p:cNvPr>
          <p:cNvSpPr txBox="1"/>
          <p:nvPr/>
        </p:nvSpPr>
        <p:spPr>
          <a:xfrm>
            <a:off x="5498819" y="4346722"/>
            <a:ext cx="2446991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1,70%</a:t>
            </a:r>
            <a:endParaRPr lang="ru-ID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TextBox 67">
            <a:extLst>
              <a:ext uri="{FF2B5EF4-FFF2-40B4-BE49-F238E27FC236}">
                <a16:creationId xmlns:a16="http://schemas.microsoft.com/office/drawing/2014/main" id="{BEBF4CEF-8376-EA30-4646-371E66EC9A7B}"/>
              </a:ext>
            </a:extLst>
          </p:cNvPr>
          <p:cNvSpPr txBox="1"/>
          <p:nvPr/>
        </p:nvSpPr>
        <p:spPr>
          <a:xfrm>
            <a:off x="5498819" y="4848841"/>
            <a:ext cx="1617598" cy="33855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регистрируемая безработица 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9" name="Скругленный прямоугольник 68">
            <a:extLst>
              <a:ext uri="{FF2B5EF4-FFF2-40B4-BE49-F238E27FC236}">
                <a16:creationId xmlns:a16="http://schemas.microsoft.com/office/drawing/2014/main" id="{DE570A78-46A9-3F07-36FA-94EF1D510C3A}"/>
              </a:ext>
            </a:extLst>
          </p:cNvPr>
          <p:cNvSpPr/>
          <p:nvPr/>
        </p:nvSpPr>
        <p:spPr>
          <a:xfrm>
            <a:off x="5495581" y="5612438"/>
            <a:ext cx="519804" cy="180000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r>
              <a:rPr lang="ru-RU" sz="6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0,4%</a:t>
            </a:r>
            <a:endParaRPr lang="ru-ID" sz="6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71" name="Рисунок 70" descr="Отменить подписку со сплошной заливкой">
            <a:extLst>
              <a:ext uri="{FF2B5EF4-FFF2-40B4-BE49-F238E27FC236}">
                <a16:creationId xmlns:a16="http://schemas.microsoft.com/office/drawing/2014/main" id="{96BAE458-C0B9-5E94-E09C-84ADC48272E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6966417" y="4066128"/>
            <a:ext cx="360000" cy="360000"/>
          </a:xfrm>
          <a:prstGeom prst="rect">
            <a:avLst/>
          </a:prstGeom>
        </p:spPr>
      </p:pic>
      <p:pic>
        <p:nvPicPr>
          <p:cNvPr id="73" name="Рисунок 72" descr="Уменьшить со сплошной заливкой">
            <a:extLst>
              <a:ext uri="{FF2B5EF4-FFF2-40B4-BE49-F238E27FC236}">
                <a16:creationId xmlns:a16="http://schemas.microsoft.com/office/drawing/2014/main" id="{F7DE0371-C049-15C0-FB63-F322CF1A11EA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9315342" y="4066128"/>
            <a:ext cx="360000" cy="360000"/>
          </a:xfrm>
          <a:prstGeom prst="rect">
            <a:avLst/>
          </a:prstGeom>
        </p:spPr>
      </p:pic>
      <p:sp>
        <p:nvSpPr>
          <p:cNvPr id="79" name="TextBox 78">
            <a:extLst>
              <a:ext uri="{FF2B5EF4-FFF2-40B4-BE49-F238E27FC236}">
                <a16:creationId xmlns:a16="http://schemas.microsoft.com/office/drawing/2014/main" id="{722792DB-D6F2-13EE-AD40-3281D52F5D03}"/>
              </a:ext>
            </a:extLst>
          </p:cNvPr>
          <p:cNvSpPr txBox="1"/>
          <p:nvPr/>
        </p:nvSpPr>
        <p:spPr>
          <a:xfrm>
            <a:off x="7825075" y="4345470"/>
            <a:ext cx="51804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203</a:t>
            </a:r>
            <a:endParaRPr lang="ru-ID" sz="24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" name="TextBox 80">
            <a:extLst>
              <a:ext uri="{FF2B5EF4-FFF2-40B4-BE49-F238E27FC236}">
                <a16:creationId xmlns:a16="http://schemas.microsoft.com/office/drawing/2014/main" id="{D265CD84-16A0-1463-24A7-04BB3B4AC8B8}"/>
              </a:ext>
            </a:extLst>
          </p:cNvPr>
          <p:cNvSpPr txBox="1"/>
          <p:nvPr/>
        </p:nvSpPr>
        <p:spPr>
          <a:xfrm>
            <a:off x="8352413" y="4496843"/>
            <a:ext cx="383645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чел.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259A5D2-BA6C-18B9-A53B-3BE1381C4120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УСТЬ-КАТАВСКОГО ГОРОДСКОГО ОКРУГА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D7D2CD61-52B2-2F21-B305-8346B1FF7764}"/>
              </a:ext>
            </a:extLst>
          </p:cNvPr>
          <p:cNvSpPr txBox="1"/>
          <p:nvPr/>
        </p:nvSpPr>
        <p:spPr>
          <a:xfrm>
            <a:off x="7835654" y="5891942"/>
            <a:ext cx="183968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(Челябинской области) </a:t>
            </a:r>
          </a:p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01.01.2026</a:t>
            </a:r>
            <a:endParaRPr lang="ru-ID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D23F441-3CBA-940B-B7FB-81A8DF61A225}"/>
              </a:ext>
            </a:extLst>
          </p:cNvPr>
          <p:cNvSpPr txBox="1"/>
          <p:nvPr/>
        </p:nvSpPr>
        <p:spPr>
          <a:xfrm>
            <a:off x="5507925" y="5891942"/>
            <a:ext cx="1617598" cy="18466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показатели по (Челябинской области) </a:t>
            </a:r>
          </a:p>
          <a:p>
            <a:r>
              <a:rPr lang="ru-RU" sz="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 01.01.2026</a:t>
            </a:r>
            <a:endParaRPr lang="ru-ID" sz="6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310390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5" name="Рисунок 134" descr="Посевы со сплошной заливкой">
            <a:extLst>
              <a:ext uri="{FF2B5EF4-FFF2-40B4-BE49-F238E27FC236}">
                <a16:creationId xmlns:a16="http://schemas.microsoft.com/office/drawing/2014/main" id="{9A813BFB-987D-79B3-9F3C-24EA109F92D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5415700" y="5328969"/>
            <a:ext cx="360000" cy="360000"/>
          </a:xfrm>
          <a:prstGeom prst="rect">
            <a:avLst/>
          </a:prstGeom>
        </p:spPr>
      </p:pic>
      <p:pic>
        <p:nvPicPr>
          <p:cNvPr id="127" name="Рисунок 126" descr="Золотые слитки со сплошной заливкой">
            <a:extLst>
              <a:ext uri="{FF2B5EF4-FFF2-40B4-BE49-F238E27FC236}">
                <a16:creationId xmlns:a16="http://schemas.microsoft.com/office/drawing/2014/main" id="{A7927950-A61A-0659-A375-9FF5BC9F875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7570188" y="2787234"/>
            <a:ext cx="360000" cy="360000"/>
          </a:xfrm>
          <a:prstGeom prst="rect">
            <a:avLst/>
          </a:prstGeom>
        </p:spPr>
      </p:pic>
      <p:pic>
        <p:nvPicPr>
          <p:cNvPr id="131" name="Рисунок 130" descr="Холмы со сплошной заливкой">
            <a:extLst>
              <a:ext uri="{FF2B5EF4-FFF2-40B4-BE49-F238E27FC236}">
                <a16:creationId xmlns:a16="http://schemas.microsoft.com/office/drawing/2014/main" id="{50B1F77A-2D91-C5DF-2A6E-FCA200EB9E4C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5430878" y="2748060"/>
            <a:ext cx="360000" cy="360000"/>
          </a:xfrm>
          <a:prstGeom prst="rect">
            <a:avLst/>
          </a:prstGeom>
        </p:spPr>
      </p:pic>
      <p:pic>
        <p:nvPicPr>
          <p:cNvPr id="101" name="Рисунок 100" descr="Сельское хозяйство со сплошной заливкой">
            <a:extLst>
              <a:ext uri="{FF2B5EF4-FFF2-40B4-BE49-F238E27FC236}">
                <a16:creationId xmlns:a16="http://schemas.microsoft.com/office/drawing/2014/main" id="{208E3681-9B4F-4B33-A212-E62D0B4EF4D6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2890206" y="5318246"/>
            <a:ext cx="360000" cy="360000"/>
          </a:xfrm>
          <a:prstGeom prst="rect">
            <a:avLst/>
          </a:prstGeom>
        </p:spPr>
      </p:pic>
      <p:pic>
        <p:nvPicPr>
          <p:cNvPr id="95" name="Рисунок 94" descr="Лиственное дерево со сплошной заливкой">
            <a:extLst>
              <a:ext uri="{FF2B5EF4-FFF2-40B4-BE49-F238E27FC236}">
                <a16:creationId xmlns:a16="http://schemas.microsoft.com/office/drawing/2014/main" id="{F9992745-1C9E-A958-FDFD-5BE2BADB7D1C}"/>
              </a:ext>
            </a:extLst>
          </p:cNvPr>
          <p:cNvPicPr>
            <a:picLocks noChangeAspect="1"/>
          </p:cNvPicPr>
          <p:nvPr/>
        </p:nvPicPr>
        <p:blipFill>
          <a:blip r:embed="rId11">
            <a:extLst>
              <a:ext uri="{96DAC541-7B7A-43D3-8B79-37D633B846F1}">
                <asvg:svgBlip xmlns:asvg="http://schemas.microsoft.com/office/drawing/2016/SVG/main" r:embed="rId12"/>
              </a:ext>
            </a:extLst>
          </a:blip>
          <a:stretch>
            <a:fillRect/>
          </a:stretch>
        </p:blipFill>
        <p:spPr>
          <a:xfrm>
            <a:off x="756599" y="5764069"/>
            <a:ext cx="360000" cy="360000"/>
          </a:xfrm>
          <a:prstGeom prst="rect">
            <a:avLst/>
          </a:prstGeom>
        </p:spPr>
      </p:pic>
      <p:pic>
        <p:nvPicPr>
          <p:cNvPr id="97" name="Рисунок 96" descr="Елка со сплошной заливкой">
            <a:extLst>
              <a:ext uri="{FF2B5EF4-FFF2-40B4-BE49-F238E27FC236}">
                <a16:creationId xmlns:a16="http://schemas.microsoft.com/office/drawing/2014/main" id="{DADC01F5-858C-9B08-635B-475B0B496735}"/>
              </a:ext>
            </a:extLst>
          </p:cNvPr>
          <p:cNvPicPr>
            <a:picLocks noChangeAspect="1"/>
          </p:cNvPicPr>
          <p:nvPr/>
        </p:nvPicPr>
        <p:blipFill>
          <a:blip r:embed="rId13">
            <a:extLst>
              <a:ext uri="{96DAC541-7B7A-43D3-8B79-37D633B846F1}">
                <asvg:svgBlip xmlns:asvg="http://schemas.microsoft.com/office/drawing/2016/SVG/main" r:embed="rId14"/>
              </a:ext>
            </a:extLst>
          </a:blip>
          <a:stretch>
            <a:fillRect/>
          </a:stretch>
        </p:blipFill>
        <p:spPr>
          <a:xfrm>
            <a:off x="756599" y="5318246"/>
            <a:ext cx="360000" cy="360000"/>
          </a:xfrm>
          <a:prstGeom prst="rect">
            <a:avLst/>
          </a:prstGeom>
        </p:spPr>
      </p:pic>
      <p:sp>
        <p:nvSpPr>
          <p:cNvPr id="39" name="Скругленный прямоугольник 38">
            <a:extLst>
              <a:ext uri="{FF2B5EF4-FFF2-40B4-BE49-F238E27FC236}">
                <a16:creationId xmlns:a16="http://schemas.microsoft.com/office/drawing/2014/main" id="{27DC45EC-6B72-FC57-F6E6-430D336317AA}"/>
              </a:ext>
            </a:extLst>
          </p:cNvPr>
          <p:cNvSpPr/>
          <p:nvPr/>
        </p:nvSpPr>
        <p:spPr>
          <a:xfrm>
            <a:off x="640991" y="2269714"/>
            <a:ext cx="4497839" cy="1483045"/>
          </a:xfrm>
          <a:prstGeom prst="roundRect">
            <a:avLst>
              <a:gd name="adj" fmla="val 13233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6C471008-A80D-1F1B-BC66-2067DA06313A}"/>
              </a:ext>
            </a:extLst>
          </p:cNvPr>
          <p:cNvSpPr/>
          <p:nvPr/>
        </p:nvSpPr>
        <p:spPr>
          <a:xfrm>
            <a:off x="640991" y="1376761"/>
            <a:ext cx="4497839" cy="775596"/>
          </a:xfrm>
          <a:prstGeom prst="roundRect">
            <a:avLst>
              <a:gd name="adj" fmla="val 27681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КЛИМАТ</a:t>
            </a:r>
          </a:p>
        </p:txBody>
      </p:sp>
      <p:sp>
        <p:nvSpPr>
          <p:cNvPr id="17" name="Скругленный прямоугольник 16">
            <a:extLst>
              <a:ext uri="{FF2B5EF4-FFF2-40B4-BE49-F238E27FC236}">
                <a16:creationId xmlns:a16="http://schemas.microsoft.com/office/drawing/2014/main" id="{F7E90DD8-F625-774B-4916-57BEE3A50CB4}"/>
              </a:ext>
            </a:extLst>
          </p:cNvPr>
          <p:cNvSpPr/>
          <p:nvPr/>
        </p:nvSpPr>
        <p:spPr>
          <a:xfrm>
            <a:off x="627014" y="4824775"/>
            <a:ext cx="4497839" cy="1483045"/>
          </a:xfrm>
          <a:prstGeom prst="roundRect">
            <a:avLst>
              <a:gd name="adj" fmla="val 14095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3" name="Скругленный прямоугольник 12">
            <a:extLst>
              <a:ext uri="{FF2B5EF4-FFF2-40B4-BE49-F238E27FC236}">
                <a16:creationId xmlns:a16="http://schemas.microsoft.com/office/drawing/2014/main" id="{2F259C10-BB78-48DB-70DD-10B33B701093}"/>
              </a:ext>
            </a:extLst>
          </p:cNvPr>
          <p:cNvSpPr/>
          <p:nvPr/>
        </p:nvSpPr>
        <p:spPr>
          <a:xfrm>
            <a:off x="627014" y="3931822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ЛЕСА И ПОЧВЫ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  <a:endParaRPr lang="ru-ID" sz="24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077375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ресурсная база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3" name="Скругленный прямоугольник 42">
            <a:extLst>
              <a:ext uri="{FF2B5EF4-FFF2-40B4-BE49-F238E27FC236}">
                <a16:creationId xmlns:a16="http://schemas.microsoft.com/office/drawing/2014/main" id="{601F0F1B-D35B-D76C-54E6-EAC417466077}"/>
              </a:ext>
            </a:extLst>
          </p:cNvPr>
          <p:cNvSpPr/>
          <p:nvPr/>
        </p:nvSpPr>
        <p:spPr>
          <a:xfrm>
            <a:off x="5300092" y="1376761"/>
            <a:ext cx="4497839" cy="775596"/>
          </a:xfrm>
          <a:prstGeom prst="roundRect">
            <a:avLst>
              <a:gd name="adj" fmla="val 29330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МЕСТОРОЖДЕНИЯ И ПРОЯВЛЕНИЯ</a:t>
            </a:r>
          </a:p>
        </p:txBody>
      </p:sp>
      <p:sp>
        <p:nvSpPr>
          <p:cNvPr id="46" name="Скругленный прямоугольник 45">
            <a:extLst>
              <a:ext uri="{FF2B5EF4-FFF2-40B4-BE49-F238E27FC236}">
                <a16:creationId xmlns:a16="http://schemas.microsoft.com/office/drawing/2014/main" id="{AE91EFE9-B67B-0E7F-6272-816E1137AE9A}"/>
              </a:ext>
            </a:extLst>
          </p:cNvPr>
          <p:cNvSpPr/>
          <p:nvPr/>
        </p:nvSpPr>
        <p:spPr>
          <a:xfrm>
            <a:off x="5286115" y="4824775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7" name="Скругленный прямоугольник 46">
            <a:extLst>
              <a:ext uri="{FF2B5EF4-FFF2-40B4-BE49-F238E27FC236}">
                <a16:creationId xmlns:a16="http://schemas.microsoft.com/office/drawing/2014/main" id="{38997C38-2D25-2F3C-467D-A9A159CF5BA9}"/>
              </a:ext>
            </a:extLst>
          </p:cNvPr>
          <p:cNvSpPr/>
          <p:nvPr/>
        </p:nvSpPr>
        <p:spPr>
          <a:xfrm>
            <a:off x="5286115" y="3931822"/>
            <a:ext cx="4497839" cy="775596"/>
          </a:xfrm>
          <a:prstGeom prst="roundRect">
            <a:avLst>
              <a:gd name="adj" fmla="val 25208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ЗЕМЛИ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D1C4A423-2228-521E-E06B-9B389FC0E335}"/>
              </a:ext>
            </a:extLst>
          </p:cNvPr>
          <p:cNvSpPr txBox="1"/>
          <p:nvPr/>
        </p:nvSpPr>
        <p:spPr>
          <a:xfrm>
            <a:off x="836421" y="2424918"/>
            <a:ext cx="3474940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умеренно-континентальный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F20282E4-2CCC-CE9A-16F7-CC2F77DF86AD}"/>
              </a:ext>
            </a:extLst>
          </p:cNvPr>
          <p:cNvSpPr txBox="1"/>
          <p:nvPr/>
        </p:nvSpPr>
        <p:spPr>
          <a:xfrm>
            <a:off x="1201369" y="2758783"/>
            <a:ext cx="17904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средняя температура: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январе -13,7℃, в июле +23℃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A94ACB4A-9A05-F909-1488-4F131CC71B1A}"/>
              </a:ext>
            </a:extLst>
          </p:cNvPr>
          <p:cNvSpPr txBox="1"/>
          <p:nvPr/>
        </p:nvSpPr>
        <p:spPr>
          <a:xfrm>
            <a:off x="1201369" y="3214845"/>
            <a:ext cx="179040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среднем по году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7,4 дней в месяц идёт дождь</a:t>
            </a:r>
          </a:p>
        </p:txBody>
      </p:sp>
      <p:pic>
        <p:nvPicPr>
          <p:cNvPr id="80" name="Рисунок 79" descr="Термометр со сплошной заливкой">
            <a:extLst>
              <a:ext uri="{FF2B5EF4-FFF2-40B4-BE49-F238E27FC236}">
                <a16:creationId xmlns:a16="http://schemas.microsoft.com/office/drawing/2014/main" id="{03905552-1267-3947-ED33-DA92CDF30FE8}"/>
              </a:ext>
            </a:extLst>
          </p:cNvPr>
          <p:cNvPicPr>
            <a:picLocks noChangeAspect="1"/>
          </p:cNvPicPr>
          <p:nvPr/>
        </p:nvPicPr>
        <p:blipFill>
          <a:blip r:embed="rId15">
            <a:extLst>
              <a:ext uri="{96DAC541-7B7A-43D3-8B79-37D633B846F1}">
                <asvg:svgBlip xmlns:asvg="http://schemas.microsoft.com/office/drawing/2016/SVG/main" r:embed="rId16"/>
              </a:ext>
            </a:extLst>
          </a:blip>
          <a:stretch>
            <a:fillRect/>
          </a:stretch>
        </p:blipFill>
        <p:spPr>
          <a:xfrm>
            <a:off x="770576" y="2748060"/>
            <a:ext cx="360000" cy="360000"/>
          </a:xfrm>
          <a:prstGeom prst="rect">
            <a:avLst/>
          </a:prstGeom>
        </p:spPr>
      </p:pic>
      <p:pic>
        <p:nvPicPr>
          <p:cNvPr id="84" name="Рисунок 83" descr="Дождь со сплошной заливкой">
            <a:extLst>
              <a:ext uri="{FF2B5EF4-FFF2-40B4-BE49-F238E27FC236}">
                <a16:creationId xmlns:a16="http://schemas.microsoft.com/office/drawing/2014/main" id="{870DB04A-3422-E267-D9B9-AF7EB3B49455}"/>
              </a:ext>
            </a:extLst>
          </p:cNvPr>
          <p:cNvPicPr>
            <a:picLocks noChangeAspect="1"/>
          </p:cNvPicPr>
          <p:nvPr/>
        </p:nvPicPr>
        <p:blipFill>
          <a:blip r:embed="rId17">
            <a:extLst>
              <a:ext uri="{96DAC541-7B7A-43D3-8B79-37D633B846F1}">
                <asvg:svgBlip xmlns:asvg="http://schemas.microsoft.com/office/drawing/2016/SVG/main" r:embed="rId18"/>
              </a:ext>
            </a:extLst>
          </a:blip>
          <a:stretch>
            <a:fillRect/>
          </a:stretch>
        </p:blipFill>
        <p:spPr>
          <a:xfrm>
            <a:off x="770576" y="3218061"/>
            <a:ext cx="360000" cy="360000"/>
          </a:xfrm>
          <a:prstGeom prst="rect">
            <a:avLst/>
          </a:prstGeom>
        </p:spPr>
      </p:pic>
      <p:sp>
        <p:nvSpPr>
          <p:cNvPr id="86" name="TextBox 85">
            <a:extLst>
              <a:ext uri="{FF2B5EF4-FFF2-40B4-BE49-F238E27FC236}">
                <a16:creationId xmlns:a16="http://schemas.microsoft.com/office/drawing/2014/main" id="{C30F9616-4CA9-8FB9-426A-440D5B09B098}"/>
              </a:ext>
            </a:extLst>
          </p:cNvPr>
          <p:cNvSpPr txBox="1"/>
          <p:nvPr/>
        </p:nvSpPr>
        <p:spPr>
          <a:xfrm>
            <a:off x="822443" y="4979979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лесного фонда 51 272 га </a:t>
            </a:r>
          </a:p>
        </p:txBody>
      </p:sp>
      <p:sp>
        <p:nvSpPr>
          <p:cNvPr id="87" name="TextBox 86">
            <a:extLst>
              <a:ext uri="{FF2B5EF4-FFF2-40B4-BE49-F238E27FC236}">
                <a16:creationId xmlns:a16="http://schemas.microsoft.com/office/drawing/2014/main" id="{E1B2EC90-8DAE-0957-5D26-BE6AB5E7E7C7}"/>
              </a:ext>
            </a:extLst>
          </p:cNvPr>
          <p:cNvSpPr txBox="1"/>
          <p:nvPr/>
        </p:nvSpPr>
        <p:spPr>
          <a:xfrm>
            <a:off x="1187392" y="5339692"/>
            <a:ext cx="1298113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хвойные породы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31 200га</a:t>
            </a:r>
          </a:p>
        </p:txBody>
      </p:sp>
      <p:sp>
        <p:nvSpPr>
          <p:cNvPr id="88" name="TextBox 87">
            <a:extLst>
              <a:ext uri="{FF2B5EF4-FFF2-40B4-BE49-F238E27FC236}">
                <a16:creationId xmlns:a16="http://schemas.microsoft.com/office/drawing/2014/main" id="{A782E053-2F93-9792-F207-53B43CF12C51}"/>
              </a:ext>
            </a:extLst>
          </p:cNvPr>
          <p:cNvSpPr txBox="1"/>
          <p:nvPr/>
        </p:nvSpPr>
        <p:spPr>
          <a:xfrm>
            <a:off x="1187392" y="5816180"/>
            <a:ext cx="1298113" cy="415498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смешанные породы</a:t>
            </a:r>
          </a:p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20 072 га</a:t>
            </a:r>
          </a:p>
          <a:p>
            <a:endParaRPr lang="ru-RU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9" name="TextBox 98">
            <a:extLst>
              <a:ext uri="{FF2B5EF4-FFF2-40B4-BE49-F238E27FC236}">
                <a16:creationId xmlns:a16="http://schemas.microsoft.com/office/drawing/2014/main" id="{9BFF0E25-DFAE-46E7-0CAB-F8151F107F4C}"/>
              </a:ext>
            </a:extLst>
          </p:cNvPr>
          <p:cNvSpPr txBox="1"/>
          <p:nvPr/>
        </p:nvSpPr>
        <p:spPr>
          <a:xfrm>
            <a:off x="3320999" y="5339692"/>
            <a:ext cx="1531992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почвы</a:t>
            </a:r>
            <a:endParaRPr lang="en-US" sz="9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" name="TextBox 101">
            <a:extLst>
              <a:ext uri="{FF2B5EF4-FFF2-40B4-BE49-F238E27FC236}">
                <a16:creationId xmlns:a16="http://schemas.microsoft.com/office/drawing/2014/main" id="{3DE3B28B-9C2A-C4FD-BC1D-17B55EA166BC}"/>
              </a:ext>
            </a:extLst>
          </p:cNvPr>
          <p:cNvSpPr txBox="1"/>
          <p:nvPr/>
        </p:nvSpPr>
        <p:spPr>
          <a:xfrm>
            <a:off x="3320999" y="5568097"/>
            <a:ext cx="1775903" cy="38472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6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преобладают каменистые</a:t>
            </a:r>
            <a:endParaRPr lang="ru-RU" sz="6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endParaRPr lang="ru-RU" sz="6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600" b="1" spc="-3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строении почвы участвуют осадочные, метаморфические и вулканогенные образования (известняки, кварциты</a:t>
            </a:r>
            <a:endParaRPr lang="en-US" sz="600" spc="-3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7" name="TextBox 106">
            <a:extLst>
              <a:ext uri="{FF2B5EF4-FFF2-40B4-BE49-F238E27FC236}">
                <a16:creationId xmlns:a16="http://schemas.microsoft.com/office/drawing/2014/main" id="{7ED753C6-79DF-D592-0C83-B15E5284834C}"/>
              </a:ext>
            </a:extLst>
          </p:cNvPr>
          <p:cNvSpPr txBox="1"/>
          <p:nvPr/>
        </p:nvSpPr>
        <p:spPr>
          <a:xfrm>
            <a:off x="5495521" y="2428126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en-US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&gt; 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1 279,8 тыс. тонн</a:t>
            </a:r>
          </a:p>
        </p:txBody>
      </p:sp>
      <p:sp>
        <p:nvSpPr>
          <p:cNvPr id="108" name="TextBox 107">
            <a:extLst>
              <a:ext uri="{FF2B5EF4-FFF2-40B4-BE49-F238E27FC236}">
                <a16:creationId xmlns:a16="http://schemas.microsoft.com/office/drawing/2014/main" id="{9ED43C5D-0262-F43E-BACE-84B5F5D53598}"/>
              </a:ext>
            </a:extLst>
          </p:cNvPr>
          <p:cNvSpPr txBox="1"/>
          <p:nvPr/>
        </p:nvSpPr>
        <p:spPr>
          <a:xfrm>
            <a:off x="5860469" y="2758783"/>
            <a:ext cx="1517675" cy="1384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запасов  доломитов</a:t>
            </a:r>
            <a:endParaRPr lang="ru-RU" sz="9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9" name="TextBox 108">
            <a:extLst>
              <a:ext uri="{FF2B5EF4-FFF2-40B4-BE49-F238E27FC236}">
                <a16:creationId xmlns:a16="http://schemas.microsoft.com/office/drawing/2014/main" id="{57350817-E0E1-F8FA-9710-5BB6612E517F}"/>
              </a:ext>
            </a:extLst>
          </p:cNvPr>
          <p:cNvSpPr txBox="1"/>
          <p:nvPr/>
        </p:nvSpPr>
        <p:spPr>
          <a:xfrm>
            <a:off x="7999932" y="2758783"/>
            <a:ext cx="1818926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месторождение доломита, известняка, песка, глины</a:t>
            </a:r>
          </a:p>
        </p:txBody>
      </p:sp>
      <p:sp>
        <p:nvSpPr>
          <p:cNvPr id="116" name="TextBox 115">
            <a:extLst>
              <a:ext uri="{FF2B5EF4-FFF2-40B4-BE49-F238E27FC236}">
                <a16:creationId xmlns:a16="http://schemas.microsoft.com/office/drawing/2014/main" id="{3B81FAEA-1548-B5F4-06CC-079A55CF6E19}"/>
              </a:ext>
            </a:extLst>
          </p:cNvPr>
          <p:cNvSpPr txBox="1"/>
          <p:nvPr/>
        </p:nvSpPr>
        <p:spPr>
          <a:xfrm>
            <a:off x="5481544" y="4979979"/>
            <a:ext cx="3611992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общая площадь 67 502 га </a:t>
            </a:r>
          </a:p>
        </p:txBody>
      </p:sp>
      <p:sp>
        <p:nvSpPr>
          <p:cNvPr id="117" name="TextBox 116">
            <a:extLst>
              <a:ext uri="{FF2B5EF4-FFF2-40B4-BE49-F238E27FC236}">
                <a16:creationId xmlns:a16="http://schemas.microsoft.com/office/drawing/2014/main" id="{394B33CE-DA6F-7903-8552-2F4E10758830}"/>
              </a:ext>
            </a:extLst>
          </p:cNvPr>
          <p:cNvSpPr txBox="1"/>
          <p:nvPr/>
        </p:nvSpPr>
        <p:spPr>
          <a:xfrm>
            <a:off x="5846493" y="5339692"/>
            <a:ext cx="1531651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с/х назначения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11 516,0 га</a:t>
            </a:r>
          </a:p>
        </p:txBody>
      </p:sp>
      <p:sp>
        <p:nvSpPr>
          <p:cNvPr id="118" name="TextBox 117">
            <a:extLst>
              <a:ext uri="{FF2B5EF4-FFF2-40B4-BE49-F238E27FC236}">
                <a16:creationId xmlns:a16="http://schemas.microsoft.com/office/drawing/2014/main" id="{F2232438-0B4C-EE5D-F317-B1A618F94DAC}"/>
              </a:ext>
            </a:extLst>
          </p:cNvPr>
          <p:cNvSpPr txBox="1"/>
          <p:nvPr/>
        </p:nvSpPr>
        <p:spPr>
          <a:xfrm>
            <a:off x="5846493" y="5816180"/>
            <a:ext cx="1769142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9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земли промышленности</a:t>
            </a:r>
          </a:p>
          <a:p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1739,0 га</a:t>
            </a:r>
          </a:p>
        </p:txBody>
      </p:sp>
      <p:sp>
        <p:nvSpPr>
          <p:cNvPr id="121" name="TextBox 120">
            <a:extLst>
              <a:ext uri="{FF2B5EF4-FFF2-40B4-BE49-F238E27FC236}">
                <a16:creationId xmlns:a16="http://schemas.microsoft.com/office/drawing/2014/main" id="{22D72C5B-E6A0-1041-A71A-27D5324B5B6E}"/>
              </a:ext>
            </a:extLst>
          </p:cNvPr>
          <p:cNvSpPr txBox="1"/>
          <p:nvPr/>
        </p:nvSpPr>
        <p:spPr>
          <a:xfrm>
            <a:off x="5878006" y="3114667"/>
            <a:ext cx="1801389" cy="76944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lnSpc>
                <a:spcPts val="620"/>
              </a:lnSpc>
              <a:buFont typeface="Arial" panose="020B0604020202020204" pitchFamily="34" charset="0"/>
              <a:buChar char="•"/>
            </a:pPr>
            <a:r>
              <a:rPr lang="ru-RU" sz="6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доломиты используются в строительстве</a:t>
            </a:r>
            <a:endParaRPr lang="en-US" sz="600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33" name="Рисунок 132" descr="Производство со сплошной заливкой">
            <a:extLst>
              <a:ext uri="{FF2B5EF4-FFF2-40B4-BE49-F238E27FC236}">
                <a16:creationId xmlns:a16="http://schemas.microsoft.com/office/drawing/2014/main" id="{B1E22031-B859-A4F3-7118-A7C6CB50C7A9}"/>
              </a:ext>
            </a:extLst>
          </p:cNvPr>
          <p:cNvPicPr>
            <a:picLocks noChangeAspect="1"/>
          </p:cNvPicPr>
          <p:nvPr/>
        </p:nvPicPr>
        <p:blipFill>
          <a:blip r:embed="rId19">
            <a:extLst>
              <a:ext uri="{96DAC541-7B7A-43D3-8B79-37D633B846F1}">
                <asvg:svgBlip xmlns:asvg="http://schemas.microsoft.com/office/drawing/2016/SVG/main" r:embed="rId20"/>
              </a:ext>
            </a:extLst>
          </a:blip>
          <a:stretch>
            <a:fillRect/>
          </a:stretch>
        </p:blipFill>
        <p:spPr>
          <a:xfrm>
            <a:off x="5402397" y="5786221"/>
            <a:ext cx="360000" cy="360000"/>
          </a:xfrm>
          <a:prstGeom prst="rect">
            <a:avLst/>
          </a:prstGeom>
        </p:spPr>
      </p:pic>
      <p:sp>
        <p:nvSpPr>
          <p:cNvPr id="153" name="Скругленный прямоугольник 152">
            <a:extLst>
              <a:ext uri="{FF2B5EF4-FFF2-40B4-BE49-F238E27FC236}">
                <a16:creationId xmlns:a16="http://schemas.microsoft.com/office/drawing/2014/main" id="{CF61200C-1B4F-94A8-B2A9-63CB92B95149}"/>
              </a:ext>
            </a:extLst>
          </p:cNvPr>
          <p:cNvSpPr/>
          <p:nvPr/>
        </p:nvSpPr>
        <p:spPr>
          <a:xfrm>
            <a:off x="5297771" y="2265996"/>
            <a:ext cx="4497839" cy="1483045"/>
          </a:xfrm>
          <a:prstGeom prst="roundRect">
            <a:avLst>
              <a:gd name="adj" fmla="val 13664"/>
            </a:avLst>
          </a:prstGeom>
          <a:noFill/>
          <a:ln>
            <a:solidFill>
              <a:srgbClr val="4756A0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E3617829-9ABE-B8DA-2750-51342286CCBC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УСТЬ-КАТАВСКОГО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321620247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9" name="Скругленный прямоугольник 248">
            <a:extLst>
              <a:ext uri="{FF2B5EF4-FFF2-40B4-BE49-F238E27FC236}">
                <a16:creationId xmlns:a16="http://schemas.microsoft.com/office/drawing/2014/main" id="{A4503707-C842-55D2-8184-C2281EB1EB33}"/>
              </a:ext>
            </a:extLst>
          </p:cNvPr>
          <p:cNvSpPr/>
          <p:nvPr/>
        </p:nvSpPr>
        <p:spPr>
          <a:xfrm>
            <a:off x="7598612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50" name="Скругленный прямоугольник 249">
            <a:extLst>
              <a:ext uri="{FF2B5EF4-FFF2-40B4-BE49-F238E27FC236}">
                <a16:creationId xmlns:a16="http://schemas.microsoft.com/office/drawing/2014/main" id="{C88591C5-A285-4ADE-F36B-04A9A72B35EF}"/>
              </a:ext>
            </a:extLst>
          </p:cNvPr>
          <p:cNvSpPr/>
          <p:nvPr/>
        </p:nvSpPr>
        <p:spPr>
          <a:xfrm>
            <a:off x="7598612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КУЛЬТУРА И ИСКУССТВО</a:t>
            </a:r>
            <a:endParaRPr lang="ru-ID" dirty="0"/>
          </a:p>
        </p:txBody>
      </p:sp>
      <p:sp>
        <p:nvSpPr>
          <p:cNvPr id="254" name="TextBox 253">
            <a:extLst>
              <a:ext uri="{FF2B5EF4-FFF2-40B4-BE49-F238E27FC236}">
                <a16:creationId xmlns:a16="http://schemas.microsoft.com/office/drawing/2014/main" id="{6007C2EF-68BA-8F8F-ACC3-1F355859E295}"/>
              </a:ext>
            </a:extLst>
          </p:cNvPr>
          <p:cNvSpPr txBox="1"/>
          <p:nvPr/>
        </p:nvSpPr>
        <p:spPr>
          <a:xfrm>
            <a:off x="7798492" y="2528250"/>
            <a:ext cx="1713061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клубных учреждений</a:t>
            </a:r>
          </a:p>
        </p:txBody>
      </p:sp>
      <p:sp>
        <p:nvSpPr>
          <p:cNvPr id="259" name="TextBox 258">
            <a:extLst>
              <a:ext uri="{FF2B5EF4-FFF2-40B4-BE49-F238E27FC236}">
                <a16:creationId xmlns:a16="http://schemas.microsoft.com/office/drawing/2014/main" id="{BC46FF49-74DA-9C59-D684-B1B12D37A8F7}"/>
              </a:ext>
            </a:extLst>
          </p:cNvPr>
          <p:cNvSpPr txBox="1"/>
          <p:nvPr/>
        </p:nvSpPr>
        <p:spPr>
          <a:xfrm>
            <a:off x="7822025" y="4895983"/>
            <a:ext cx="1989104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туристический маршрут</a:t>
            </a:r>
          </a:p>
        </p:txBody>
      </p:sp>
      <p:sp>
        <p:nvSpPr>
          <p:cNvPr id="265" name="TextBox 264">
            <a:extLst>
              <a:ext uri="{FF2B5EF4-FFF2-40B4-BE49-F238E27FC236}">
                <a16:creationId xmlns:a16="http://schemas.microsoft.com/office/drawing/2014/main" id="{5C27278C-6818-C17F-D51C-27DC77A4DF73}"/>
              </a:ext>
            </a:extLst>
          </p:cNvPr>
          <p:cNvSpPr txBox="1"/>
          <p:nvPr/>
        </p:nvSpPr>
        <p:spPr>
          <a:xfrm>
            <a:off x="7862509" y="4288768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музей</a:t>
            </a:r>
          </a:p>
        </p:txBody>
      </p:sp>
      <p:sp>
        <p:nvSpPr>
          <p:cNvPr id="270" name="TextBox 269">
            <a:extLst>
              <a:ext uri="{FF2B5EF4-FFF2-40B4-BE49-F238E27FC236}">
                <a16:creationId xmlns:a16="http://schemas.microsoft.com/office/drawing/2014/main" id="{FD6CFA95-6D40-CD7C-1A91-86822FB92694}"/>
              </a:ext>
            </a:extLst>
          </p:cNvPr>
          <p:cNvSpPr txBox="1"/>
          <p:nvPr/>
        </p:nvSpPr>
        <p:spPr>
          <a:xfrm>
            <a:off x="7798492" y="3023128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библиотек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12D699B-3924-518D-6259-49B5096496FC}"/>
              </a:ext>
            </a:extLst>
          </p:cNvPr>
          <p:cNvSpPr txBox="1"/>
          <p:nvPr/>
        </p:nvSpPr>
        <p:spPr>
          <a:xfrm>
            <a:off x="627016" y="550177"/>
            <a:ext cx="9160580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2400" b="1" dirty="0"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CD619759-1B46-A085-9BEA-16699177FCA2}"/>
              </a:ext>
            </a:extLst>
          </p:cNvPr>
          <p:cNvSpPr/>
          <p:nvPr/>
        </p:nvSpPr>
        <p:spPr>
          <a:xfrm>
            <a:off x="627017" y="163628"/>
            <a:ext cx="1811383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социальная инфраструктура</a:t>
            </a:r>
          </a:p>
        </p:txBody>
      </p:sp>
      <p:sp>
        <p:nvSpPr>
          <p:cNvPr id="19" name="Номер слайда 50">
            <a:extLst>
              <a:ext uri="{FF2B5EF4-FFF2-40B4-BE49-F238E27FC236}">
                <a16:creationId xmlns:a16="http://schemas.microsoft.com/office/drawing/2014/main" id="{B54F722C-2069-3D02-CFC9-7B8A4D82BD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Скругленный прямоугольник 6">
            <a:extLst>
              <a:ext uri="{FF2B5EF4-FFF2-40B4-BE49-F238E27FC236}">
                <a16:creationId xmlns:a16="http://schemas.microsoft.com/office/drawing/2014/main" id="{BFEBFB40-7B6B-80BC-E2A0-D704509DB297}"/>
              </a:ext>
            </a:extLst>
          </p:cNvPr>
          <p:cNvSpPr/>
          <p:nvPr/>
        </p:nvSpPr>
        <p:spPr>
          <a:xfrm>
            <a:off x="627016" y="2290269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9" name="Скругленный прямоугольник 8">
            <a:extLst>
              <a:ext uri="{FF2B5EF4-FFF2-40B4-BE49-F238E27FC236}">
                <a16:creationId xmlns:a16="http://schemas.microsoft.com/office/drawing/2014/main" id="{D65F193D-8DB6-299A-5C0F-01B3FC0F7ECB}"/>
              </a:ext>
            </a:extLst>
          </p:cNvPr>
          <p:cNvSpPr/>
          <p:nvPr/>
        </p:nvSpPr>
        <p:spPr>
          <a:xfrm>
            <a:off x="627016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ОБРАЗОВАНИЕ</a:t>
            </a:r>
          </a:p>
        </p:txBody>
      </p:sp>
      <p:pic>
        <p:nvPicPr>
          <p:cNvPr id="38" name="Рисунок 37" descr="Квадратная академическая шапочка со сплошной заливкой">
            <a:extLst>
              <a:ext uri="{FF2B5EF4-FFF2-40B4-BE49-F238E27FC236}">
                <a16:creationId xmlns:a16="http://schemas.microsoft.com/office/drawing/2014/main" id="{FFA05D91-7D65-3FD5-3A8C-B8DBE3F1C4D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96DAC541-7B7A-43D3-8B79-37D633B846F1}">
                <asvg:svgBlip xmlns:asvg="http://schemas.microsoft.com/office/drawing/2016/SVG/main" r:embed="rId4"/>
              </a:ext>
            </a:extLst>
          </a:blip>
          <a:stretch>
            <a:fillRect/>
          </a:stretch>
        </p:blipFill>
        <p:spPr>
          <a:xfrm>
            <a:off x="1545015" y="1462881"/>
            <a:ext cx="360000" cy="360000"/>
          </a:xfrm>
          <a:prstGeom prst="rect">
            <a:avLst/>
          </a:prstGeom>
        </p:spPr>
      </p:pic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BDF2D16B-1BE3-EA25-8DF1-54012BAE852A}"/>
              </a:ext>
            </a:extLst>
          </p:cNvPr>
          <p:cNvCxnSpPr>
            <a:cxnSpLocks/>
          </p:cNvCxnSpPr>
          <p:nvPr/>
        </p:nvCxnSpPr>
        <p:spPr>
          <a:xfrm>
            <a:off x="1720735" y="2439744"/>
            <a:ext cx="0" cy="3698048"/>
          </a:xfrm>
          <a:prstGeom prst="line">
            <a:avLst/>
          </a:prstGeom>
          <a:ln w="12700"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TextBox 34">
            <a:extLst>
              <a:ext uri="{FF2B5EF4-FFF2-40B4-BE49-F238E27FC236}">
                <a16:creationId xmlns:a16="http://schemas.microsoft.com/office/drawing/2014/main" id="{2FED3015-490E-945C-F94C-90A898212B48}"/>
              </a:ext>
            </a:extLst>
          </p:cNvPr>
          <p:cNvSpPr txBox="1"/>
          <p:nvPr/>
        </p:nvSpPr>
        <p:spPr>
          <a:xfrm>
            <a:off x="826896" y="252825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65F6319A-7A33-F378-AD5B-7BCE76E1CF7E}"/>
              </a:ext>
            </a:extLst>
          </p:cNvPr>
          <p:cNvSpPr txBox="1"/>
          <p:nvPr/>
        </p:nvSpPr>
        <p:spPr>
          <a:xfrm>
            <a:off x="826896" y="2873681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дошкольного образования</a:t>
            </a:r>
          </a:p>
        </p:txBody>
      </p:sp>
      <p:sp>
        <p:nvSpPr>
          <p:cNvPr id="114" name="TextBox 113">
            <a:extLst>
              <a:ext uri="{FF2B5EF4-FFF2-40B4-BE49-F238E27FC236}">
                <a16:creationId xmlns:a16="http://schemas.microsoft.com/office/drawing/2014/main" id="{FB77D628-B652-7E49-A387-AC3F97ACBE6E}"/>
              </a:ext>
            </a:extLst>
          </p:cNvPr>
          <p:cNvSpPr txBox="1"/>
          <p:nvPr/>
        </p:nvSpPr>
        <p:spPr>
          <a:xfrm>
            <a:off x="1828506" y="2526106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1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2 770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59" name="TextBox 158">
            <a:extLst>
              <a:ext uri="{FF2B5EF4-FFF2-40B4-BE49-F238E27FC236}">
                <a16:creationId xmlns:a16="http://schemas.microsoft.com/office/drawing/2014/main" id="{690BC0E0-A47B-7C34-B2FA-E073E5D93F69}"/>
              </a:ext>
            </a:extLst>
          </p:cNvPr>
          <p:cNvSpPr txBox="1"/>
          <p:nvPr/>
        </p:nvSpPr>
        <p:spPr>
          <a:xfrm>
            <a:off x="826896" y="4770621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учреждение</a:t>
            </a:r>
          </a:p>
        </p:txBody>
      </p:sp>
      <p:sp>
        <p:nvSpPr>
          <p:cNvPr id="160" name="TextBox 159">
            <a:extLst>
              <a:ext uri="{FF2B5EF4-FFF2-40B4-BE49-F238E27FC236}">
                <a16:creationId xmlns:a16="http://schemas.microsoft.com/office/drawing/2014/main" id="{8B3D4C90-9F8B-ADB3-6F43-32DD9FCCC0A1}"/>
              </a:ext>
            </a:extLst>
          </p:cNvPr>
          <p:cNvSpPr txBox="1"/>
          <p:nvPr/>
        </p:nvSpPr>
        <p:spPr>
          <a:xfrm>
            <a:off x="826896" y="5116052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проф.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163" name="TextBox 162">
            <a:extLst>
              <a:ext uri="{FF2B5EF4-FFF2-40B4-BE49-F238E27FC236}">
                <a16:creationId xmlns:a16="http://schemas.microsoft.com/office/drawing/2014/main" id="{8289096E-232E-07AD-8087-A4968491C029}"/>
              </a:ext>
            </a:extLst>
          </p:cNvPr>
          <p:cNvSpPr txBox="1"/>
          <p:nvPr/>
        </p:nvSpPr>
        <p:spPr>
          <a:xfrm>
            <a:off x="1828506" y="476847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553</a:t>
            </a:r>
            <a:r>
              <a:rPr lang="ru-RU" sz="11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66" name="TextBox 165">
            <a:extLst>
              <a:ext uri="{FF2B5EF4-FFF2-40B4-BE49-F238E27FC236}">
                <a16:creationId xmlns:a16="http://schemas.microsoft.com/office/drawing/2014/main" id="{7C3018D4-B80B-2244-D89D-F98700861577}"/>
              </a:ext>
            </a:extLst>
          </p:cNvPr>
          <p:cNvSpPr txBox="1"/>
          <p:nvPr/>
        </p:nvSpPr>
        <p:spPr>
          <a:xfrm>
            <a:off x="826896" y="4023164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учреждений</a:t>
            </a:r>
          </a:p>
        </p:txBody>
      </p:sp>
      <p:sp>
        <p:nvSpPr>
          <p:cNvPr id="167" name="TextBox 166">
            <a:extLst>
              <a:ext uri="{FF2B5EF4-FFF2-40B4-BE49-F238E27FC236}">
                <a16:creationId xmlns:a16="http://schemas.microsoft.com/office/drawing/2014/main" id="{B77467BC-9E22-FA87-0DA9-CDD84E703B74}"/>
              </a:ext>
            </a:extLst>
          </p:cNvPr>
          <p:cNvSpPr txBox="1"/>
          <p:nvPr/>
        </p:nvSpPr>
        <p:spPr>
          <a:xfrm>
            <a:off x="826896" y="4368595"/>
            <a:ext cx="73399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школьного образования</a:t>
            </a:r>
          </a:p>
        </p:txBody>
      </p:sp>
      <p:sp>
        <p:nvSpPr>
          <p:cNvPr id="170" name="TextBox 169">
            <a:extLst>
              <a:ext uri="{FF2B5EF4-FFF2-40B4-BE49-F238E27FC236}">
                <a16:creationId xmlns:a16="http://schemas.microsoft.com/office/drawing/2014/main" id="{FF68BA2A-B11B-A3F3-C41C-C13ACA8D4225}"/>
              </a:ext>
            </a:extLst>
          </p:cNvPr>
          <p:cNvSpPr txBox="1"/>
          <p:nvPr/>
        </p:nvSpPr>
        <p:spPr>
          <a:xfrm>
            <a:off x="1828506" y="4021020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2 901</a:t>
            </a:r>
            <a:r>
              <a:rPr lang="ru-RU" sz="11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73" name="TextBox 172">
            <a:extLst>
              <a:ext uri="{FF2B5EF4-FFF2-40B4-BE49-F238E27FC236}">
                <a16:creationId xmlns:a16="http://schemas.microsoft.com/office/drawing/2014/main" id="{EC0830FF-A822-D57F-D63D-53A3866C0864}"/>
              </a:ext>
            </a:extLst>
          </p:cNvPr>
          <p:cNvSpPr txBox="1"/>
          <p:nvPr/>
        </p:nvSpPr>
        <p:spPr>
          <a:xfrm>
            <a:off x="826896" y="3275707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:a16="http://schemas.microsoft.com/office/drawing/2014/main" id="{3D8AC28B-1761-234B-F3DD-AC6E74CECC4C}"/>
              </a:ext>
            </a:extLst>
          </p:cNvPr>
          <p:cNvSpPr txBox="1"/>
          <p:nvPr/>
        </p:nvSpPr>
        <p:spPr>
          <a:xfrm>
            <a:off x="826896" y="3621138"/>
            <a:ext cx="957761" cy="256480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доп.</a:t>
            </a:r>
          </a:p>
          <a:p>
            <a:pPr>
              <a:lnSpc>
                <a:spcPts val="980"/>
              </a:lnSpc>
            </a:pPr>
            <a:r>
              <a:rPr lang="ru-RU" sz="90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образования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:a16="http://schemas.microsoft.com/office/drawing/2014/main" id="{58D00896-22B3-FE36-7949-817B0AFC70FE}"/>
              </a:ext>
            </a:extLst>
          </p:cNvPr>
          <p:cNvSpPr txBox="1"/>
          <p:nvPr/>
        </p:nvSpPr>
        <p:spPr>
          <a:xfrm>
            <a:off x="1828506" y="3273563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1 481</a:t>
            </a:r>
            <a:r>
              <a:rPr lang="ru-RU" sz="1100" b="1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100" b="1" spc="-20" dirty="0">
                <a:solidFill>
                  <a:srgbClr val="A6A6A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учащихся</a:t>
            </a:r>
          </a:p>
        </p:txBody>
      </p:sp>
      <p:sp>
        <p:nvSpPr>
          <p:cNvPr id="179" name="Скругленный прямоугольник 178">
            <a:extLst>
              <a:ext uri="{FF2B5EF4-FFF2-40B4-BE49-F238E27FC236}">
                <a16:creationId xmlns:a16="http://schemas.microsoft.com/office/drawing/2014/main" id="{015033BA-BEB5-3488-3407-C2E590FFA5D9}"/>
              </a:ext>
            </a:extLst>
          </p:cNvPr>
          <p:cNvSpPr/>
          <p:nvPr/>
        </p:nvSpPr>
        <p:spPr>
          <a:xfrm>
            <a:off x="2954593" y="2269714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180" name="Скругленный прямоугольник 179">
            <a:extLst>
              <a:ext uri="{FF2B5EF4-FFF2-40B4-BE49-F238E27FC236}">
                <a16:creationId xmlns:a16="http://schemas.microsoft.com/office/drawing/2014/main" id="{F630E29E-4C57-8581-5AD9-D1B81A96CB3A}"/>
              </a:ext>
            </a:extLst>
          </p:cNvPr>
          <p:cNvSpPr/>
          <p:nvPr/>
        </p:nvSpPr>
        <p:spPr>
          <a:xfrm>
            <a:off x="2954593" y="1376762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ЗДРАВОХРАНЕНИЕ</a:t>
            </a:r>
          </a:p>
        </p:txBody>
      </p:sp>
      <p:sp>
        <p:nvSpPr>
          <p:cNvPr id="185" name="TextBox 184">
            <a:extLst>
              <a:ext uri="{FF2B5EF4-FFF2-40B4-BE49-F238E27FC236}">
                <a16:creationId xmlns:a16="http://schemas.microsoft.com/office/drawing/2014/main" id="{61D43FCF-407D-2AD7-EC25-AC6EB4BF6BF0}"/>
              </a:ext>
            </a:extLst>
          </p:cNvPr>
          <p:cNvSpPr txBox="1"/>
          <p:nvPr/>
        </p:nvSpPr>
        <p:spPr>
          <a:xfrm>
            <a:off x="3154473" y="2528250"/>
            <a:ext cx="1996119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136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стационарных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коек</a:t>
            </a:r>
          </a:p>
        </p:txBody>
      </p:sp>
      <p:pic>
        <p:nvPicPr>
          <p:cNvPr id="210" name="Рисунок 209" descr="Больница со сплошной заливкой">
            <a:extLst>
              <a:ext uri="{FF2B5EF4-FFF2-40B4-BE49-F238E27FC236}">
                <a16:creationId xmlns:a16="http://schemas.microsoft.com/office/drawing/2014/main" id="{D598D17E-8B89-4579-B8F4-45F84F356C37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3872592" y="1462093"/>
            <a:ext cx="360000" cy="360000"/>
          </a:xfrm>
          <a:prstGeom prst="rect">
            <a:avLst/>
          </a:prstGeom>
        </p:spPr>
      </p:pic>
      <p:sp>
        <p:nvSpPr>
          <p:cNvPr id="211" name="TextBox 210">
            <a:extLst>
              <a:ext uri="{FF2B5EF4-FFF2-40B4-BE49-F238E27FC236}">
                <a16:creationId xmlns:a16="http://schemas.microsoft.com/office/drawing/2014/main" id="{5151CFA0-40D0-3C38-D789-043E220BC223}"/>
              </a:ext>
            </a:extLst>
          </p:cNvPr>
          <p:cNvSpPr txBox="1"/>
          <p:nvPr/>
        </p:nvSpPr>
        <p:spPr>
          <a:xfrm>
            <a:off x="3154474" y="3174338"/>
            <a:ext cx="1284754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17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фельдшерско-акушерских пунктов</a:t>
            </a:r>
          </a:p>
        </p:txBody>
      </p:sp>
      <p:sp>
        <p:nvSpPr>
          <p:cNvPr id="212" name="TextBox 211">
            <a:extLst>
              <a:ext uri="{FF2B5EF4-FFF2-40B4-BE49-F238E27FC236}">
                <a16:creationId xmlns:a16="http://schemas.microsoft.com/office/drawing/2014/main" id="{333EE292-1A91-AA33-C08E-2950E0E02A61}"/>
              </a:ext>
            </a:extLst>
          </p:cNvPr>
          <p:cNvSpPr txBox="1"/>
          <p:nvPr/>
        </p:nvSpPr>
        <p:spPr>
          <a:xfrm>
            <a:off x="3154474" y="3974314"/>
            <a:ext cx="1943372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амбулаторно-поликлинических учреждений</a:t>
            </a:r>
          </a:p>
        </p:txBody>
      </p:sp>
      <p:sp>
        <p:nvSpPr>
          <p:cNvPr id="213" name="TextBox 212">
            <a:extLst>
              <a:ext uri="{FF2B5EF4-FFF2-40B4-BE49-F238E27FC236}">
                <a16:creationId xmlns:a16="http://schemas.microsoft.com/office/drawing/2014/main" id="{CBA971FD-D4A6-8177-6CB5-D1248DEDE809}"/>
              </a:ext>
            </a:extLst>
          </p:cNvPr>
          <p:cNvSpPr txBox="1"/>
          <p:nvPr/>
        </p:nvSpPr>
        <p:spPr>
          <a:xfrm>
            <a:off x="3154474" y="4774290"/>
            <a:ext cx="151988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стационарных учреждений</a:t>
            </a:r>
          </a:p>
        </p:txBody>
      </p:sp>
      <p:sp>
        <p:nvSpPr>
          <p:cNvPr id="221" name="Скругленный прямоугольник 220">
            <a:extLst>
              <a:ext uri="{FF2B5EF4-FFF2-40B4-BE49-F238E27FC236}">
                <a16:creationId xmlns:a16="http://schemas.microsoft.com/office/drawing/2014/main" id="{020D1684-D52C-C2EC-5298-DD660550B672}"/>
              </a:ext>
            </a:extLst>
          </p:cNvPr>
          <p:cNvSpPr/>
          <p:nvPr/>
        </p:nvSpPr>
        <p:spPr>
          <a:xfrm>
            <a:off x="5228137" y="2290269"/>
            <a:ext cx="2196000" cy="4038109"/>
          </a:xfrm>
          <a:prstGeom prst="roundRect">
            <a:avLst>
              <a:gd name="adj" fmla="val 10682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/>
          </a:p>
        </p:txBody>
      </p:sp>
      <p:sp>
        <p:nvSpPr>
          <p:cNvPr id="222" name="Скругленный прямоугольник 221">
            <a:extLst>
              <a:ext uri="{FF2B5EF4-FFF2-40B4-BE49-F238E27FC236}">
                <a16:creationId xmlns:a16="http://schemas.microsoft.com/office/drawing/2014/main" id="{70CF21A7-ECCA-575E-B550-FE0CE411467E}"/>
              </a:ext>
            </a:extLst>
          </p:cNvPr>
          <p:cNvSpPr/>
          <p:nvPr/>
        </p:nvSpPr>
        <p:spPr>
          <a:xfrm>
            <a:off x="5276603" y="1381370"/>
            <a:ext cx="2195999" cy="775596"/>
          </a:xfrm>
          <a:prstGeom prst="roundRect">
            <a:avLst>
              <a:gd name="adj" fmla="val 29072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tIns="396000" rtlCol="0" anchor="ctr"/>
          <a:lstStyle/>
          <a:p>
            <a:pPr algn="ctr"/>
            <a:r>
              <a:rPr kumimoji="0" lang="ru-RU" sz="11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t>СПОРТ</a:t>
            </a:r>
            <a:endParaRPr lang="ru-ID" dirty="0"/>
          </a:p>
        </p:txBody>
      </p:sp>
      <p:sp>
        <p:nvSpPr>
          <p:cNvPr id="226" name="TextBox 225">
            <a:extLst>
              <a:ext uri="{FF2B5EF4-FFF2-40B4-BE49-F238E27FC236}">
                <a16:creationId xmlns:a16="http://schemas.microsoft.com/office/drawing/2014/main" id="{8AAF981A-A158-7FA2-DCCE-482787BE82A1}"/>
              </a:ext>
            </a:extLst>
          </p:cNvPr>
          <p:cNvSpPr txBox="1"/>
          <p:nvPr/>
        </p:nvSpPr>
        <p:spPr>
          <a:xfrm>
            <a:off x="5476483" y="2532858"/>
            <a:ext cx="1839070" cy="615553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МКУ «Многофункциональный спортивный комплекс»</a:t>
            </a:r>
          </a:p>
        </p:txBody>
      </p:sp>
      <p:pic>
        <p:nvPicPr>
          <p:cNvPr id="274" name="Рисунок 273" descr="Футбольный мяч со сплошной заливкой">
            <a:extLst>
              <a:ext uri="{FF2B5EF4-FFF2-40B4-BE49-F238E27FC236}">
                <a16:creationId xmlns:a16="http://schemas.microsoft.com/office/drawing/2014/main" id="{4F199496-B661-D254-DD27-BB53D9A49ED3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96DAC541-7B7A-43D3-8B79-37D633B846F1}">
                <asvg:svgBlip xmlns:asvg="http://schemas.microsoft.com/office/drawing/2016/SVG/main" r:embed="rId8"/>
              </a:ext>
            </a:extLst>
          </a:blip>
          <a:stretch>
            <a:fillRect/>
          </a:stretch>
        </p:blipFill>
        <p:spPr>
          <a:xfrm>
            <a:off x="6190322" y="1462881"/>
            <a:ext cx="360000" cy="360000"/>
          </a:xfrm>
          <a:prstGeom prst="rect">
            <a:avLst/>
          </a:prstGeom>
        </p:spPr>
      </p:pic>
      <p:pic>
        <p:nvPicPr>
          <p:cNvPr id="276" name="Рисунок 275" descr="Мольберт со сплошной заливкой">
            <a:extLst>
              <a:ext uri="{FF2B5EF4-FFF2-40B4-BE49-F238E27FC236}">
                <a16:creationId xmlns:a16="http://schemas.microsoft.com/office/drawing/2014/main" id="{B52A2E31-72C8-3565-419D-42E3EC486FDC}"/>
              </a:ext>
            </a:extLst>
          </p:cNvPr>
          <p:cNvPicPr>
            <a:picLocks noChangeAspect="1"/>
          </p:cNvPicPr>
          <p:nvPr/>
        </p:nvPicPr>
        <p:blipFill>
          <a:blip r:embed="rId9">
            <a:extLst>
              <a:ext uri="{96DAC541-7B7A-43D3-8B79-37D633B846F1}">
                <asvg:svgBlip xmlns:asvg="http://schemas.microsoft.com/office/drawing/2016/SVG/main" r:embed="rId10"/>
              </a:ext>
            </a:extLst>
          </a:blip>
          <a:stretch>
            <a:fillRect/>
          </a:stretch>
        </p:blipFill>
        <p:spPr>
          <a:xfrm>
            <a:off x="8512331" y="1462881"/>
            <a:ext cx="360000" cy="360000"/>
          </a:xfrm>
          <a:prstGeom prst="rect">
            <a:avLst/>
          </a:prstGeom>
        </p:spPr>
      </p:pic>
      <p:sp>
        <p:nvSpPr>
          <p:cNvPr id="277" name="TextBox 276">
            <a:extLst>
              <a:ext uri="{FF2B5EF4-FFF2-40B4-BE49-F238E27FC236}">
                <a16:creationId xmlns:a16="http://schemas.microsoft.com/office/drawing/2014/main" id="{B38CFC4B-4571-DF22-142C-09FDD201865C}"/>
              </a:ext>
            </a:extLst>
          </p:cNvPr>
          <p:cNvSpPr txBox="1"/>
          <p:nvPr/>
        </p:nvSpPr>
        <p:spPr>
          <a:xfrm>
            <a:off x="5513846" y="4096238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спортзалов</a:t>
            </a:r>
          </a:p>
        </p:txBody>
      </p:sp>
      <p:sp>
        <p:nvSpPr>
          <p:cNvPr id="278" name="TextBox 277">
            <a:extLst>
              <a:ext uri="{FF2B5EF4-FFF2-40B4-BE49-F238E27FC236}">
                <a16:creationId xmlns:a16="http://schemas.microsoft.com/office/drawing/2014/main" id="{40BFAEC2-21A1-E0CF-DC35-664D8408F090}"/>
              </a:ext>
            </a:extLst>
          </p:cNvPr>
          <p:cNvSpPr txBox="1"/>
          <p:nvPr/>
        </p:nvSpPr>
        <p:spPr>
          <a:xfrm>
            <a:off x="5513846" y="4697345"/>
            <a:ext cx="893839" cy="3077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бассейна</a:t>
            </a:r>
          </a:p>
        </p:txBody>
      </p:sp>
      <p:sp>
        <p:nvSpPr>
          <p:cNvPr id="279" name="TextBox 278">
            <a:extLst>
              <a:ext uri="{FF2B5EF4-FFF2-40B4-BE49-F238E27FC236}">
                <a16:creationId xmlns:a16="http://schemas.microsoft.com/office/drawing/2014/main" id="{E9931E13-1699-746E-1C30-75E37FBCB28F}"/>
              </a:ext>
            </a:extLst>
          </p:cNvPr>
          <p:cNvSpPr txBox="1"/>
          <p:nvPr/>
        </p:nvSpPr>
        <p:spPr>
          <a:xfrm>
            <a:off x="5513846" y="5401845"/>
            <a:ext cx="1456471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плоских спортивных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сооружений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CF7EBCB-0047-BF7A-CCD7-E1BE587BE034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УСТЬ-КАТАВСКОГО ГОРОДСКОГО ОКРУГА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483CDB32-E4BA-2074-C804-6197980EE0E0}"/>
              </a:ext>
            </a:extLst>
          </p:cNvPr>
          <p:cNvSpPr txBox="1"/>
          <p:nvPr/>
        </p:nvSpPr>
        <p:spPr>
          <a:xfrm>
            <a:off x="5476483" y="3323593"/>
            <a:ext cx="1839070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МКУ  ДО "Спортивная школа - СОК"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7AA51B1-9DBF-606A-7279-006491E2E9AE}"/>
              </a:ext>
            </a:extLst>
          </p:cNvPr>
          <p:cNvSpPr txBox="1"/>
          <p:nvPr/>
        </p:nvSpPr>
        <p:spPr>
          <a:xfrm>
            <a:off x="7822025" y="3586119"/>
            <a:ext cx="1392996" cy="46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1220"/>
              </a:lnSpc>
            </a:pPr>
            <a:r>
              <a:rPr lang="ru-RU" sz="16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  <a:endParaRPr lang="ru-RU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>
              <a:lnSpc>
                <a:spcPts val="1220"/>
              </a:lnSpc>
            </a:pPr>
            <a:r>
              <a:rPr lang="ru-RU" sz="1100" b="1" spc="-20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МКУДО Детская музыкальная школа</a:t>
            </a:r>
          </a:p>
        </p:txBody>
      </p:sp>
    </p:spTree>
    <p:extLst>
      <p:ext uri="{BB962C8B-B14F-4D97-AF65-F5344CB8AC3E}">
        <p14:creationId xmlns:p14="http://schemas.microsoft.com/office/powerpoint/2010/main" val="205930665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7727DE7D-0010-3BC8-3EAE-B3A5A3C8740E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Скругленный прямоугольник 55">
            <a:extLst>
              <a:ext uri="{FF2B5EF4-FFF2-40B4-BE49-F238E27FC236}">
                <a16:creationId xmlns:a16="http://schemas.microsoft.com/office/drawing/2014/main" id="{9FA1CCCC-27F8-04AE-2D67-9FEF7E4963DB}"/>
              </a:ext>
            </a:extLst>
          </p:cNvPr>
          <p:cNvSpPr/>
          <p:nvPr/>
        </p:nvSpPr>
        <p:spPr>
          <a:xfrm>
            <a:off x="5305521" y="1429319"/>
            <a:ext cx="4497842" cy="1080000"/>
          </a:xfrm>
          <a:prstGeom prst="roundRect">
            <a:avLst>
              <a:gd name="adj" fmla="val 2448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57" name="Скругленный прямоугольник 56">
            <a:extLst>
              <a:ext uri="{FF2B5EF4-FFF2-40B4-BE49-F238E27FC236}">
                <a16:creationId xmlns:a16="http://schemas.microsoft.com/office/drawing/2014/main" id="{37F814F7-C72C-DEBF-A8E0-D0157782DA7F}"/>
              </a:ext>
            </a:extLst>
          </p:cNvPr>
          <p:cNvSpPr/>
          <p:nvPr/>
        </p:nvSpPr>
        <p:spPr>
          <a:xfrm>
            <a:off x="5305521" y="2692175"/>
            <a:ext cx="4497842" cy="1080000"/>
          </a:xfrm>
          <a:prstGeom prst="roundRect">
            <a:avLst>
              <a:gd name="adj" fmla="val 2715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58" name="Скругленный прямоугольник 57">
            <a:extLst>
              <a:ext uri="{FF2B5EF4-FFF2-40B4-BE49-F238E27FC236}">
                <a16:creationId xmlns:a16="http://schemas.microsoft.com/office/drawing/2014/main" id="{82B9E135-49A8-AFAE-B5ED-1983DB685625}"/>
              </a:ext>
            </a:extLst>
          </p:cNvPr>
          <p:cNvSpPr/>
          <p:nvPr/>
        </p:nvSpPr>
        <p:spPr>
          <a:xfrm>
            <a:off x="5305521" y="3955031"/>
            <a:ext cx="4497842" cy="1080000"/>
          </a:xfrm>
          <a:prstGeom prst="roundRect">
            <a:avLst>
              <a:gd name="adj" fmla="val 2626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D7A8C65-2FFC-FA19-1043-FD5C616916B7}"/>
              </a:ext>
            </a:extLst>
          </p:cNvPr>
          <p:cNvSpPr txBox="1"/>
          <p:nvPr/>
        </p:nvSpPr>
        <p:spPr>
          <a:xfrm>
            <a:off x="627016" y="550177"/>
            <a:ext cx="7317882" cy="36933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2400" b="1" dirty="0">
                <a:latin typeface="Arial" panose="020B0604020202020204" pitchFamily="34" charset="0"/>
                <a:cs typeface="Arial" panose="020B0604020202020204" pitchFamily="34" charset="0"/>
              </a:rPr>
              <a:t>ОЦЕНКА УСЛУГ ПО ЖИЗНЕОБЕСПЕЧЕНИЮ</a:t>
            </a:r>
            <a:endParaRPr lang="ru-ID" sz="2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" name="Скругленный прямоугольник 1">
            <a:extLst>
              <a:ext uri="{FF2B5EF4-FFF2-40B4-BE49-F238E27FC236}">
                <a16:creationId xmlns:a16="http://schemas.microsoft.com/office/drawing/2014/main" id="{0E7AEE1B-6493-2AAC-9706-2C996F25F138}"/>
              </a:ext>
            </a:extLst>
          </p:cNvPr>
          <p:cNvSpPr/>
          <p:nvPr/>
        </p:nvSpPr>
        <p:spPr>
          <a:xfrm>
            <a:off x="627018" y="163628"/>
            <a:ext cx="2108434" cy="273844"/>
          </a:xfrm>
          <a:prstGeom prst="roundRect">
            <a:avLst>
              <a:gd name="adj" fmla="val 50000"/>
            </a:avLst>
          </a:prstGeom>
          <a:solidFill>
            <a:srgbClr val="4756A0"/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8000" tIns="0" rIns="0" bIns="0" rtlCol="0" anchor="ctr"/>
          <a:lstStyle/>
          <a:p>
            <a:r>
              <a:rPr lang="ru-RU" sz="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оценка услуг по жизнеобеспечению</a:t>
            </a:r>
          </a:p>
        </p:txBody>
      </p:sp>
      <p:sp>
        <p:nvSpPr>
          <p:cNvPr id="51" name="Номер слайда 50">
            <a:extLst>
              <a:ext uri="{FF2B5EF4-FFF2-40B4-BE49-F238E27FC236}">
                <a16:creationId xmlns:a16="http://schemas.microsoft.com/office/drawing/2014/main" id="{96D46BCC-52CE-113E-98A7-2CFA709EE20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9059974" y="6607261"/>
            <a:ext cx="727623" cy="123111"/>
          </a:xfrm>
        </p:spPr>
        <p:txBody>
          <a:bodyPr lIns="0" tIns="0" rIns="0" bIns="0" anchor="b"/>
          <a:lstStyle/>
          <a:p>
            <a:fld id="{F3749720-1430-DF46-8A1E-D768C54B98EF}" type="slidenum">
              <a:rPr lang="ru-ID" sz="80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fld>
            <a:endParaRPr lang="ru-ID" sz="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3" name="Скругленный прямоугольник 22">
            <a:extLst>
              <a:ext uri="{FF2B5EF4-FFF2-40B4-BE49-F238E27FC236}">
                <a16:creationId xmlns:a16="http://schemas.microsoft.com/office/drawing/2014/main" id="{75F4BDB2-1DD7-9775-89B1-819D0A2A7FFF}"/>
              </a:ext>
            </a:extLst>
          </p:cNvPr>
          <p:cNvSpPr/>
          <p:nvPr/>
        </p:nvSpPr>
        <p:spPr>
          <a:xfrm>
            <a:off x="627016" y="5217886"/>
            <a:ext cx="9176347" cy="1080000"/>
          </a:xfrm>
          <a:prstGeom prst="roundRect">
            <a:avLst>
              <a:gd name="adj" fmla="val 25377"/>
            </a:avLst>
          </a:prstGeom>
          <a:solidFill>
            <a:srgbClr val="4756A0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24" name="Скругленный прямоугольник 23">
            <a:extLst>
              <a:ext uri="{FF2B5EF4-FFF2-40B4-BE49-F238E27FC236}">
                <a16:creationId xmlns:a16="http://schemas.microsoft.com/office/drawing/2014/main" id="{A2AD330D-FF13-7864-9E54-AAB88FE0D0E9}"/>
              </a:ext>
            </a:extLst>
          </p:cNvPr>
          <p:cNvSpPr/>
          <p:nvPr/>
        </p:nvSpPr>
        <p:spPr>
          <a:xfrm>
            <a:off x="627016" y="1429319"/>
            <a:ext cx="4497842" cy="1080000"/>
          </a:xfrm>
          <a:prstGeom prst="roundRect">
            <a:avLst>
              <a:gd name="adj" fmla="val 24486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E2B503AD-0885-7A92-B50F-6D6B23E4B90F}"/>
              </a:ext>
            </a:extLst>
          </p:cNvPr>
          <p:cNvSpPr txBox="1"/>
          <p:nvPr/>
        </p:nvSpPr>
        <p:spPr>
          <a:xfrm>
            <a:off x="872824" y="1616025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ТРАНСПОРТНОЕ ОБСЛУЖИВАНИЕ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2" name="Скругленный прямоугольник 31">
            <a:extLst>
              <a:ext uri="{FF2B5EF4-FFF2-40B4-BE49-F238E27FC236}">
                <a16:creationId xmlns:a16="http://schemas.microsoft.com/office/drawing/2014/main" id="{901A812C-12AC-0269-B78F-98A858EE1EF6}"/>
              </a:ext>
            </a:extLst>
          </p:cNvPr>
          <p:cNvSpPr/>
          <p:nvPr/>
        </p:nvSpPr>
        <p:spPr>
          <a:xfrm>
            <a:off x="627016" y="2692175"/>
            <a:ext cx="4497842" cy="1080000"/>
          </a:xfrm>
          <a:prstGeom prst="roundRect">
            <a:avLst>
              <a:gd name="adj" fmla="val 27158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40" name="Скругленный прямоугольник 39">
            <a:extLst>
              <a:ext uri="{FF2B5EF4-FFF2-40B4-BE49-F238E27FC236}">
                <a16:creationId xmlns:a16="http://schemas.microsoft.com/office/drawing/2014/main" id="{2D3A55BF-3247-B000-6EA4-E0D6AB1E9AFD}"/>
              </a:ext>
            </a:extLst>
          </p:cNvPr>
          <p:cNvSpPr/>
          <p:nvPr/>
        </p:nvSpPr>
        <p:spPr>
          <a:xfrm>
            <a:off x="627016" y="3955031"/>
            <a:ext cx="4497842" cy="1080000"/>
          </a:xfrm>
          <a:prstGeom prst="roundRect">
            <a:avLst>
              <a:gd name="adj" fmla="val 26267"/>
            </a:avLst>
          </a:prstGeom>
          <a:solidFill>
            <a:srgbClr val="F1F1F1"/>
          </a:solidFill>
          <a:ln>
            <a:noFill/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60" name="TextBox 59">
            <a:extLst>
              <a:ext uri="{FF2B5EF4-FFF2-40B4-BE49-F238E27FC236}">
                <a16:creationId xmlns:a16="http://schemas.microsoft.com/office/drawing/2014/main" id="{8A15FB1C-D0D1-CE8C-F8E6-994D5BF27E92}"/>
              </a:ext>
            </a:extLst>
          </p:cNvPr>
          <p:cNvSpPr txBox="1"/>
          <p:nvPr/>
        </p:nvSpPr>
        <p:spPr>
          <a:xfrm>
            <a:off x="872824" y="2878881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ЭЛЕКТРОСНАБЖЕНИЯ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485C49D6-BF39-8137-2806-6E756A76C75E}"/>
              </a:ext>
            </a:extLst>
          </p:cNvPr>
          <p:cNvSpPr txBox="1"/>
          <p:nvPr/>
        </p:nvSpPr>
        <p:spPr>
          <a:xfrm>
            <a:off x="872824" y="4142829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ВОДОСНАБЖЕНИЯ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8" name="TextBox 127">
            <a:extLst>
              <a:ext uri="{FF2B5EF4-FFF2-40B4-BE49-F238E27FC236}">
                <a16:creationId xmlns:a16="http://schemas.microsoft.com/office/drawing/2014/main" id="{EF38B41A-CEBF-CCE2-493A-938216893052}"/>
              </a:ext>
            </a:extLst>
          </p:cNvPr>
          <p:cNvSpPr txBox="1"/>
          <p:nvPr/>
        </p:nvSpPr>
        <p:spPr>
          <a:xfrm>
            <a:off x="5551329" y="1616025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ТЕПЛОСНАБЖЕНИЯ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1" name="TextBox 130">
            <a:extLst>
              <a:ext uri="{FF2B5EF4-FFF2-40B4-BE49-F238E27FC236}">
                <a16:creationId xmlns:a16="http://schemas.microsoft.com/office/drawing/2014/main" id="{49D6839A-39A6-4F5E-B5FE-686F0C2ED13D}"/>
              </a:ext>
            </a:extLst>
          </p:cNvPr>
          <p:cNvSpPr txBox="1"/>
          <p:nvPr/>
        </p:nvSpPr>
        <p:spPr>
          <a:xfrm>
            <a:off x="5551329" y="2878881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КАЧЕСТВО АВТОМОБИЛЬНЫХ ДОРОГ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2" name="TextBox 131">
            <a:extLst>
              <a:ext uri="{FF2B5EF4-FFF2-40B4-BE49-F238E27FC236}">
                <a16:creationId xmlns:a16="http://schemas.microsoft.com/office/drawing/2014/main" id="{0EE053FA-A557-1414-8ECE-9262B61E39F3}"/>
              </a:ext>
            </a:extLst>
          </p:cNvPr>
          <p:cNvSpPr txBox="1"/>
          <p:nvPr/>
        </p:nvSpPr>
        <p:spPr>
          <a:xfrm>
            <a:off x="5551329" y="4142829"/>
            <a:ext cx="3367976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RU" sz="1100" b="1" dirty="0">
                <a:solidFill>
                  <a:srgbClr val="4756A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ГАЗОСНАБЖЕНИЯ </a:t>
            </a:r>
            <a:endParaRPr lang="ru-ID" sz="1100" b="1" dirty="0">
              <a:solidFill>
                <a:srgbClr val="4756A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34" name="TextBox 133">
            <a:extLst>
              <a:ext uri="{FF2B5EF4-FFF2-40B4-BE49-F238E27FC236}">
                <a16:creationId xmlns:a16="http://schemas.microsoft.com/office/drawing/2014/main" id="{DF09B481-63E6-4827-EEE1-C4395D37642B}"/>
              </a:ext>
            </a:extLst>
          </p:cNvPr>
          <p:cNvSpPr txBox="1"/>
          <p:nvPr/>
        </p:nvSpPr>
        <p:spPr>
          <a:xfrm>
            <a:off x="627015" y="5404523"/>
            <a:ext cx="9160581" cy="169277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algn="ctr"/>
            <a:r>
              <a:rPr lang="ru-RU" sz="11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ВЫВОДЫ</a:t>
            </a:r>
            <a:endParaRPr lang="ru-ID" sz="1100" b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aphicFrame>
        <p:nvGraphicFramePr>
          <p:cNvPr id="137" name="Диаграмма 136">
            <a:extLst>
              <a:ext uri="{FF2B5EF4-FFF2-40B4-BE49-F238E27FC236}">
                <a16:creationId xmlns:a16="http://schemas.microsoft.com/office/drawing/2014/main" id="{C51C3D30-2B31-37DD-003E-863B1BF9B388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562297668"/>
              </p:ext>
            </p:extLst>
          </p:nvPr>
        </p:nvGraphicFramePr>
        <p:xfrm>
          <a:off x="5551328" y="1848679"/>
          <a:ext cx="3481847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139" name="Диаграмма 138">
            <a:extLst>
              <a:ext uri="{FF2B5EF4-FFF2-40B4-BE49-F238E27FC236}">
                <a16:creationId xmlns:a16="http://schemas.microsoft.com/office/drawing/2014/main" id="{97A1D79B-4DF1-ADD5-E150-13F835D6F985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881457420"/>
              </p:ext>
            </p:extLst>
          </p:nvPr>
        </p:nvGraphicFramePr>
        <p:xfrm>
          <a:off x="5557264" y="3110373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141" name="Диаграмма 140">
            <a:extLst>
              <a:ext uri="{FF2B5EF4-FFF2-40B4-BE49-F238E27FC236}">
                <a16:creationId xmlns:a16="http://schemas.microsoft.com/office/drawing/2014/main" id="{742B76D2-5D93-71F4-1341-2C5463DC047F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645151303"/>
              </p:ext>
            </p:extLst>
          </p:nvPr>
        </p:nvGraphicFramePr>
        <p:xfrm>
          <a:off x="5557264" y="4372067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143" name="Диаграмма 142">
            <a:extLst>
              <a:ext uri="{FF2B5EF4-FFF2-40B4-BE49-F238E27FC236}">
                <a16:creationId xmlns:a16="http://schemas.microsoft.com/office/drawing/2014/main" id="{FA8C9C48-A45C-D0E3-548B-CB6A14B902BE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39628167"/>
              </p:ext>
            </p:extLst>
          </p:nvPr>
        </p:nvGraphicFramePr>
        <p:xfrm>
          <a:off x="872824" y="1848679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44" name="Диаграмма 143">
            <a:extLst>
              <a:ext uri="{FF2B5EF4-FFF2-40B4-BE49-F238E27FC236}">
                <a16:creationId xmlns:a16="http://schemas.microsoft.com/office/drawing/2014/main" id="{31E09409-6A4A-5B0C-B3C4-AF3F5C017F73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3921045088"/>
              </p:ext>
            </p:extLst>
          </p:nvPr>
        </p:nvGraphicFramePr>
        <p:xfrm>
          <a:off x="878759" y="3110373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graphicFrame>
        <p:nvGraphicFramePr>
          <p:cNvPr id="145" name="Диаграмма 144">
            <a:extLst>
              <a:ext uri="{FF2B5EF4-FFF2-40B4-BE49-F238E27FC236}">
                <a16:creationId xmlns:a16="http://schemas.microsoft.com/office/drawing/2014/main" id="{19E1FE89-1D22-621D-B790-2E2FDB94C25D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1893559303"/>
              </p:ext>
            </p:extLst>
          </p:nvPr>
        </p:nvGraphicFramePr>
        <p:xfrm>
          <a:off x="878759" y="4372067"/>
          <a:ext cx="2770420" cy="5814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7"/>
          </a:graphicData>
        </a:graphic>
      </p:graphicFrame>
      <p:sp>
        <p:nvSpPr>
          <p:cNvPr id="7" name="TextBox 6">
            <a:extLst>
              <a:ext uri="{FF2B5EF4-FFF2-40B4-BE49-F238E27FC236}">
                <a16:creationId xmlns:a16="http://schemas.microsoft.com/office/drawing/2014/main" id="{51CE461E-F443-47C2-E7FF-BE4E6CF5C7C2}"/>
              </a:ext>
            </a:extLst>
          </p:cNvPr>
          <p:cNvSpPr txBox="1"/>
          <p:nvPr/>
        </p:nvSpPr>
        <p:spPr>
          <a:xfrm>
            <a:off x="1065320" y="5716498"/>
            <a:ext cx="8140824" cy="276999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171450" indent="-171450">
              <a:buClr>
                <a:schemeClr val="bg1"/>
              </a:buClr>
              <a:buFont typeface="Arial" panose="020B0604020202020204" pitchFamily="34" charset="0"/>
              <a:buChar char="•"/>
            </a:pPr>
            <a:r>
              <a:rPr lang="ru-RU" sz="9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удовлетворительное качество услуг теплоснабжения, электроснабжения, водоснабжения, газоснабжения, автомобильных дорог и транспортного обслуживания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327B8DF-37F1-A614-442C-D33BA1425CAD}"/>
              </a:ext>
            </a:extLst>
          </p:cNvPr>
          <p:cNvSpPr txBox="1"/>
          <p:nvPr/>
        </p:nvSpPr>
        <p:spPr>
          <a:xfrm>
            <a:off x="627016" y="6607261"/>
            <a:ext cx="7317882" cy="123111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r>
              <a:rPr lang="ru-ID" sz="800" dirty="0">
                <a:latin typeface="Arial" panose="020B0604020202020204" pitchFamily="34" charset="0"/>
                <a:cs typeface="Arial" panose="020B0604020202020204" pitchFamily="34" charset="0"/>
              </a:rPr>
              <a:t>ИНВЕСТИЦИОННЫЙ ПРОФИЛЬ </a:t>
            </a:r>
            <a:r>
              <a:rPr lang="ru-RU" sz="800" dirty="0">
                <a:latin typeface="Arial" panose="020B0604020202020204" pitchFamily="34" charset="0"/>
                <a:cs typeface="Arial" panose="020B0604020202020204" pitchFamily="34" charset="0"/>
              </a:rPr>
              <a:t>УСТЬ-КАТАВСКОГО ГОРОДСКОГО ОКРУГА</a:t>
            </a:r>
          </a:p>
        </p:txBody>
      </p:sp>
    </p:spTree>
    <p:extLst>
      <p:ext uri="{BB962C8B-B14F-4D97-AF65-F5344CB8AC3E}">
        <p14:creationId xmlns:p14="http://schemas.microsoft.com/office/powerpoint/2010/main" val="228329049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>
            <a:extLst>
              <a:ext uri="{FF2B5EF4-FFF2-40B4-BE49-F238E27FC236}">
                <a16:creationId xmlns:a16="http://schemas.microsoft.com/office/drawing/2014/main" id="{16E72A25-A6F3-A8B9-06E8-11195EF10FB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823099" y="256734"/>
            <a:ext cx="3862850" cy="407231"/>
          </a:xfrm>
        </p:spPr>
        <p:txBody>
          <a:bodyPr>
            <a:normAutofit fontScale="90000"/>
          </a:bodyPr>
          <a:lstStyle/>
          <a:p>
            <a:pPr algn="ctr"/>
            <a:r>
              <a:rPr lang="ru-RU" sz="2800" b="1" dirty="0">
                <a:latin typeface="Arial" panose="020B0604020202020204" pitchFamily="34" charset="0"/>
                <a:cs typeface="Arial" panose="020B0604020202020204" pitchFamily="34" charset="0"/>
              </a:rPr>
              <a:t>Сфера туризма</a:t>
            </a:r>
          </a:p>
        </p:txBody>
      </p:sp>
      <p:sp>
        <p:nvSpPr>
          <p:cNvPr id="4" name="Номер слайда 3">
            <a:extLst>
              <a:ext uri="{FF2B5EF4-FFF2-40B4-BE49-F238E27FC236}">
                <a16:creationId xmlns:a16="http://schemas.microsoft.com/office/drawing/2014/main" id="{EC628516-9271-1185-D8C4-0263271154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3749720-1430-DF46-8A1E-D768C54B98EF}" type="slidenum">
              <a:rPr lang="ru-ID" smtClean="0"/>
              <a:t>9</a:t>
            </a:fld>
            <a:endParaRPr lang="ru-ID"/>
          </a:p>
        </p:txBody>
      </p:sp>
      <p:sp>
        <p:nvSpPr>
          <p:cNvPr id="5" name="Скругленный прямоугольник 134">
            <a:extLst>
              <a:ext uri="{FF2B5EF4-FFF2-40B4-BE49-F238E27FC236}">
                <a16:creationId xmlns:a16="http://schemas.microsoft.com/office/drawing/2014/main" id="{3B2488C5-F90F-525D-FA6E-BDA6BE95DA45}"/>
              </a:ext>
            </a:extLst>
          </p:cNvPr>
          <p:cNvSpPr/>
          <p:nvPr/>
        </p:nvSpPr>
        <p:spPr>
          <a:xfrm>
            <a:off x="663129" y="1527080"/>
            <a:ext cx="2968121" cy="951995"/>
          </a:xfrm>
          <a:prstGeom prst="roundRect">
            <a:avLst>
              <a:gd name="adj" fmla="val 22705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E3FC27A-712C-3279-BEBE-C5C706F9D9A9}"/>
              </a:ext>
            </a:extLst>
          </p:cNvPr>
          <p:cNvSpPr txBox="1"/>
          <p:nvPr/>
        </p:nvSpPr>
        <p:spPr>
          <a:xfrm>
            <a:off x="772357" y="772357"/>
            <a:ext cx="8895426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8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Усть-Катавский городской округ интересен для развития туризма. Основные факторы привлекательности: </a:t>
            </a:r>
            <a:endParaRPr lang="ru-RU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21CCB24D-DCA3-375F-6BCF-F74880982A5C}"/>
              </a:ext>
            </a:extLst>
          </p:cNvPr>
          <p:cNvSpPr txBox="1"/>
          <p:nvPr/>
        </p:nvSpPr>
        <p:spPr>
          <a:xfrm>
            <a:off x="868945" y="1623415"/>
            <a:ext cx="2699878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никальные памятники природы (реки Юрюзань, Катав, пещеры)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2" name="Скругленный прямоугольник 140">
            <a:extLst>
              <a:ext uri="{FF2B5EF4-FFF2-40B4-BE49-F238E27FC236}">
                <a16:creationId xmlns:a16="http://schemas.microsoft.com/office/drawing/2014/main" id="{EFEBB1F8-4013-526F-509E-B5BFE4C64053}"/>
              </a:ext>
            </a:extLst>
          </p:cNvPr>
          <p:cNvSpPr/>
          <p:nvPr/>
        </p:nvSpPr>
        <p:spPr>
          <a:xfrm>
            <a:off x="677939" y="2751472"/>
            <a:ext cx="2953312" cy="869544"/>
          </a:xfrm>
          <a:prstGeom prst="roundRect">
            <a:avLst>
              <a:gd name="adj" fmla="val 2448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272078A1-03C1-4082-9D71-25EAABDE82F9}"/>
              </a:ext>
            </a:extLst>
          </p:cNvPr>
          <p:cNvSpPr txBox="1"/>
          <p:nvPr/>
        </p:nvSpPr>
        <p:spPr>
          <a:xfrm>
            <a:off x="875126" y="2918023"/>
            <a:ext cx="2693697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сторическое и культурное наследие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Скругленный прямоугольник 140">
            <a:extLst>
              <a:ext uri="{FF2B5EF4-FFF2-40B4-BE49-F238E27FC236}">
                <a16:creationId xmlns:a16="http://schemas.microsoft.com/office/drawing/2014/main" id="{B03F79AD-5348-F129-779A-60971DB18ACC}"/>
              </a:ext>
            </a:extLst>
          </p:cNvPr>
          <p:cNvSpPr/>
          <p:nvPr/>
        </p:nvSpPr>
        <p:spPr>
          <a:xfrm>
            <a:off x="677939" y="3844693"/>
            <a:ext cx="2953311" cy="869544"/>
          </a:xfrm>
          <a:prstGeom prst="roundRect">
            <a:avLst>
              <a:gd name="adj" fmla="val 2448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64EF5EF-45AA-C76C-AE4B-1CC984BB6367}"/>
              </a:ext>
            </a:extLst>
          </p:cNvPr>
          <p:cNvSpPr txBox="1"/>
          <p:nvPr/>
        </p:nvSpPr>
        <p:spPr>
          <a:xfrm>
            <a:off x="831554" y="3987185"/>
            <a:ext cx="2646079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У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добное географическое расположение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8" name="Скругленный прямоугольник 140">
            <a:extLst>
              <a:ext uri="{FF2B5EF4-FFF2-40B4-BE49-F238E27FC236}">
                <a16:creationId xmlns:a16="http://schemas.microsoft.com/office/drawing/2014/main" id="{FBD8F73E-B9E0-3AD2-2779-F39A8B83293C}"/>
              </a:ext>
            </a:extLst>
          </p:cNvPr>
          <p:cNvSpPr/>
          <p:nvPr/>
        </p:nvSpPr>
        <p:spPr>
          <a:xfrm>
            <a:off x="642711" y="4986849"/>
            <a:ext cx="2968121" cy="1449463"/>
          </a:xfrm>
          <a:prstGeom prst="roundRect">
            <a:avLst>
              <a:gd name="adj" fmla="val 24486"/>
            </a:avLst>
          </a:prstGeom>
          <a:solidFill>
            <a:schemeClr val="accent3">
              <a:lumMod val="20000"/>
              <a:lumOff val="80000"/>
            </a:schemeClr>
          </a:solidFill>
          <a:ln>
            <a:solidFill>
              <a:schemeClr val="accent1"/>
            </a:solidFill>
          </a:ln>
          <a:effectLst/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ID" b="1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8DCD876-BD4F-19EE-B3BB-3209F5D06B75}"/>
              </a:ext>
            </a:extLst>
          </p:cNvPr>
          <p:cNvSpPr txBox="1"/>
          <p:nvPr/>
        </p:nvSpPr>
        <p:spPr>
          <a:xfrm>
            <a:off x="868945" y="4986849"/>
            <a:ext cx="260868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sz="16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</a:t>
            </a: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азвитая транспортная инфраструктура (федеральная трасса М-5, Транссибирская магистраль)</a:t>
            </a:r>
            <a:endParaRPr lang="ru-RU" sz="16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AFED1AE0-96FA-8563-C3B4-F29DE85CBADF}"/>
              </a:ext>
            </a:extLst>
          </p:cNvPr>
          <p:cNvSpPr txBox="1"/>
          <p:nvPr/>
        </p:nvSpPr>
        <p:spPr>
          <a:xfrm>
            <a:off x="4077134" y="1614275"/>
            <a:ext cx="4953740" cy="338169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 округе реализуется познавательный и спортивно-оздоровительный туризм. Природные условия позволяют успешно комбинировать между собой различные маршруты, виды отдыха.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600" dirty="0"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Ежегодно туристический поток достигает 50 тысяч человек. </a:t>
            </a: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endParaRPr lang="ru-RU" sz="1600" dirty="0"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  <a:p>
            <a:pPr algn="just"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600" dirty="0">
                <a:effectLst/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Имеется 4 коллективных средства размещения (3 гостиницы и база отдыха), что недостаточно для обслуживания сформированного турпотока. 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D4E26C0A-3E41-34C9-09F6-19627769D961}"/>
              </a:ext>
            </a:extLst>
          </p:cNvPr>
          <p:cNvSpPr txBox="1"/>
          <p:nvPr/>
        </p:nvSpPr>
        <p:spPr>
          <a:xfrm>
            <a:off x="4209079" y="5492243"/>
            <a:ext cx="4659713" cy="767133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  <a:buNone/>
            </a:pP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Более подробно можно ознакомиться на сайте администрации Усть-Катавского городского округа: </a:t>
            </a:r>
            <a:r>
              <a:rPr lang="en-US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  <a:hlinkClick r:id="rId2"/>
              </a:rPr>
              <a:t>https://www.ukgo.su/city/turizm/</a:t>
            </a:r>
            <a:r>
              <a:rPr lang="ru-RU" sz="1400" dirty="0"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06796406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Тема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Тема 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2013 - 2022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2013 - 2022 Theme</Template>
  <TotalTime>30483</TotalTime>
  <Words>2554</Words>
  <Application>Microsoft Office PowerPoint</Application>
  <PresentationFormat>Лист A4 (210x297 мм)</PresentationFormat>
  <Paragraphs>621</Paragraphs>
  <Slides>23</Slides>
  <Notes>12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23</vt:i4>
      </vt:variant>
    </vt:vector>
  </HeadingPairs>
  <TitlesOfParts>
    <vt:vector size="29" baseType="lpstr">
      <vt:lpstr>Arial</vt:lpstr>
      <vt:lpstr>Calibri</vt:lpstr>
      <vt:lpstr>Calibri Light</vt:lpstr>
      <vt:lpstr>Rubik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Сфера туризма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Валерия Гугнина</dc:creator>
  <cp:lastModifiedBy>Мамаева Людмила Михайловна</cp:lastModifiedBy>
  <cp:revision>372</cp:revision>
  <cp:lastPrinted>2025-04-09T04:54:21Z</cp:lastPrinted>
  <dcterms:created xsi:type="dcterms:W3CDTF">2023-11-22T14:19:10Z</dcterms:created>
  <dcterms:modified xsi:type="dcterms:W3CDTF">2026-06-09T11:55:21Z</dcterms:modified>
</cp:coreProperties>
</file>